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0" r:id="rId1"/>
  </p:sldMasterIdLst>
  <p:notesMasterIdLst>
    <p:notesMasterId r:id="rId13"/>
  </p:notesMasterIdLst>
  <p:handoutMasterIdLst>
    <p:handoutMasterId r:id="rId14"/>
  </p:handoutMasterIdLst>
  <p:sldIdLst>
    <p:sldId id="516" r:id="rId2"/>
    <p:sldId id="543" r:id="rId3"/>
    <p:sldId id="554" r:id="rId4"/>
    <p:sldId id="544" r:id="rId5"/>
    <p:sldId id="545" r:id="rId6"/>
    <p:sldId id="517" r:id="rId7"/>
    <p:sldId id="555" r:id="rId8"/>
    <p:sldId id="557" r:id="rId9"/>
    <p:sldId id="556" r:id="rId10"/>
    <p:sldId id="558" r:id="rId11"/>
    <p:sldId id="559" r:id="rId12"/>
  </p:sldIdLst>
  <p:sldSz cx="8961438" cy="6721475"/>
  <p:notesSz cx="6808788" cy="9940925"/>
  <p:custDataLst>
    <p:tags r:id="rId15"/>
  </p:custDataLst>
  <p:defaultTextStyle>
    <a:defPPr>
      <a:defRPr lang="en-GB"/>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17">
          <p15:clr>
            <a:srgbClr val="A4A3A4"/>
          </p15:clr>
        </p15:guide>
        <p15:guide id="2" pos="3966">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BBAA"/>
    <a:srgbClr val="000000"/>
    <a:srgbClr val="002960"/>
    <a:srgbClr val="EF4632"/>
    <a:srgbClr val="FBFCBE"/>
    <a:srgbClr val="739D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40" autoAdjust="0"/>
    <p:restoredTop sz="97674" autoAdjust="0"/>
  </p:normalViewPr>
  <p:slideViewPr>
    <p:cSldViewPr snapToGrid="0">
      <p:cViewPr varScale="1">
        <p:scale>
          <a:sx n="86" d="100"/>
          <a:sy n="86" d="100"/>
        </p:scale>
        <p:origin x="1056" y="60"/>
      </p:cViewPr>
      <p:guideLst>
        <p:guide orient="horz" pos="2117"/>
        <p:guide pos="396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4" d="100"/>
          <a:sy n="64" d="100"/>
        </p:scale>
        <p:origin x="-3444" y="-114"/>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1" name="Rectangle 3"/>
          <p:cNvSpPr>
            <a:spLocks noGrp="1" noChangeArrowheads="1"/>
          </p:cNvSpPr>
          <p:nvPr>
            <p:ph type="dt" sz="quarter" idx="1"/>
          </p:nvPr>
        </p:nvSpPr>
        <p:spPr bwMode="auto">
          <a:xfrm>
            <a:off x="3857571" y="0"/>
            <a:ext cx="2951217" cy="497603"/>
          </a:xfrm>
          <a:prstGeom prst="rect">
            <a:avLst/>
          </a:prstGeom>
          <a:noFill/>
          <a:ln w="9525">
            <a:noFill/>
            <a:miter lim="800000"/>
            <a:headEnd/>
            <a:tailEnd/>
          </a:ln>
          <a:effectLst/>
        </p:spPr>
        <p:txBody>
          <a:bodyPr vert="horz" wrap="square" lIns="91980" tIns="45990" rIns="91980" bIns="45990" numCol="1" anchor="t" anchorCtr="0" compatLnSpc="1">
            <a:prstTxWarp prst="textNoShape">
              <a:avLst/>
            </a:prstTxWarp>
          </a:bodyPr>
          <a:lstStyle>
            <a:lvl1pPr algn="r" defTabSz="920542">
              <a:defRPr sz="1200">
                <a:latin typeface="Times New Roman" pitchFamily="18" charset="0"/>
              </a:defRPr>
            </a:lvl1pPr>
          </a:lstStyle>
          <a:p>
            <a:pPr>
              <a:defRPr/>
            </a:pPr>
            <a:fld id="{4BDC1B54-F43E-4300-AEFE-257AC27B22BC}" type="datetime1">
              <a:rPr lang="en-GB"/>
              <a:pPr>
                <a:defRPr/>
              </a:pPr>
              <a:t>28/08/2024</a:t>
            </a:fld>
            <a:endParaRPr lang="en-GB" dirty="0"/>
          </a:p>
        </p:txBody>
      </p:sp>
      <p:sp>
        <p:nvSpPr>
          <p:cNvPr id="7172" name="Rectangle 4"/>
          <p:cNvSpPr>
            <a:spLocks noGrp="1" noChangeArrowheads="1"/>
          </p:cNvSpPr>
          <p:nvPr>
            <p:ph type="ftr" sz="quarter" idx="2"/>
          </p:nvPr>
        </p:nvSpPr>
        <p:spPr bwMode="auto">
          <a:xfrm>
            <a:off x="0"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defTabSz="920542">
              <a:defRPr sz="1200">
                <a:latin typeface="Times New Roman" pitchFamily="18" charset="0"/>
              </a:defRPr>
            </a:lvl1pPr>
          </a:lstStyle>
          <a:p>
            <a:pPr>
              <a:defRPr/>
            </a:pPr>
            <a:endParaRPr lang="en-GB" dirty="0"/>
          </a:p>
        </p:txBody>
      </p:sp>
      <p:sp>
        <p:nvSpPr>
          <p:cNvPr id="7173" name="Rectangle 5"/>
          <p:cNvSpPr>
            <a:spLocks noGrp="1" noChangeArrowheads="1"/>
          </p:cNvSpPr>
          <p:nvPr>
            <p:ph type="sldNum" sz="quarter" idx="3"/>
          </p:nvPr>
        </p:nvSpPr>
        <p:spPr bwMode="auto">
          <a:xfrm>
            <a:off x="3857571" y="9443322"/>
            <a:ext cx="2951217" cy="497603"/>
          </a:xfrm>
          <a:prstGeom prst="rect">
            <a:avLst/>
          </a:prstGeom>
          <a:noFill/>
          <a:ln w="9525">
            <a:noFill/>
            <a:miter lim="800000"/>
            <a:headEnd/>
            <a:tailEnd/>
          </a:ln>
          <a:effectLst/>
        </p:spPr>
        <p:txBody>
          <a:bodyPr vert="horz" wrap="square" lIns="91980" tIns="45990" rIns="91980" bIns="45990" numCol="1" anchor="b" anchorCtr="0" compatLnSpc="1">
            <a:prstTxWarp prst="textNoShape">
              <a:avLst/>
            </a:prstTxWarp>
          </a:bodyPr>
          <a:lstStyle>
            <a:lvl1pPr algn="r" defTabSz="920542">
              <a:defRPr sz="1200">
                <a:latin typeface="Times New Roman" pitchFamily="18" charset="0"/>
              </a:defRPr>
            </a:lvl1pPr>
          </a:lstStyle>
          <a:p>
            <a:pPr>
              <a:defRPr/>
            </a:pPr>
            <a:fld id="{696475B1-D04A-4E3A-97AB-F5233A3FEE5A}" type="slidenum">
              <a:rPr lang="en-GB"/>
              <a:pPr>
                <a:defRPr/>
              </a:pPr>
              <a:t>‹#›</a:t>
            </a:fld>
            <a:endParaRPr lang="en-GB" dirty="0"/>
          </a:p>
        </p:txBody>
      </p:sp>
    </p:spTree>
    <p:extLst>
      <p:ext uri="{BB962C8B-B14F-4D97-AF65-F5344CB8AC3E}">
        <p14:creationId xmlns:p14="http://schemas.microsoft.com/office/powerpoint/2010/main" val="136159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4"/>
          <p:cNvSpPr>
            <a:spLocks noGrp="1" noRot="1" noChangeAspect="1" noChangeArrowheads="1" noTextEdit="1"/>
          </p:cNvSpPr>
          <p:nvPr>
            <p:ph type="sldImg" idx="2"/>
          </p:nvPr>
        </p:nvSpPr>
        <p:spPr bwMode="auto">
          <a:xfrm>
            <a:off x="-2278063" y="1279525"/>
            <a:ext cx="11322051" cy="8491538"/>
          </a:xfrm>
          <a:prstGeom prst="rect">
            <a:avLst/>
          </a:prstGeom>
          <a:noFill/>
          <a:ln w="9525">
            <a:noFill/>
            <a:miter lim="800000"/>
            <a:headEnd/>
            <a:tailEnd/>
          </a:ln>
        </p:spPr>
      </p:sp>
      <p:sp>
        <p:nvSpPr>
          <p:cNvPr id="5125" name="Rectangle 5"/>
          <p:cNvSpPr>
            <a:spLocks noGrp="1" noChangeArrowheads="1"/>
          </p:cNvSpPr>
          <p:nvPr>
            <p:ph type="body" sz="quarter" idx="3"/>
          </p:nvPr>
        </p:nvSpPr>
        <p:spPr bwMode="auto">
          <a:xfrm>
            <a:off x="814129" y="368830"/>
            <a:ext cx="5802258" cy="22098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a:t>Click to edit Master text styles</a:t>
            </a:r>
          </a:p>
        </p:txBody>
      </p:sp>
      <p:sp>
        <p:nvSpPr>
          <p:cNvPr id="5126" name="doc id"/>
          <p:cNvSpPr>
            <a:spLocks noGrp="1" noChangeArrowheads="1"/>
          </p:cNvSpPr>
          <p:nvPr>
            <p:ph type="ftr" sz="quarter" idx="4"/>
          </p:nvPr>
        </p:nvSpPr>
        <p:spPr bwMode="auto">
          <a:xfrm>
            <a:off x="6616323" y="110588"/>
            <a:ext cx="65" cy="123111"/>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20542">
              <a:defRPr sz="800"/>
            </a:lvl1pPr>
          </a:lstStyle>
          <a:p>
            <a:pPr>
              <a:defRPr/>
            </a:pPr>
            <a:endParaRPr lang="en-ZA" dirty="0"/>
          </a:p>
        </p:txBody>
      </p:sp>
      <p:sp>
        <p:nvSpPr>
          <p:cNvPr id="5127" name="Rectangle 7"/>
          <p:cNvSpPr>
            <a:spLocks noGrp="1" noChangeArrowheads="1"/>
          </p:cNvSpPr>
          <p:nvPr>
            <p:ph type="sldNum" sz="quarter" idx="5"/>
          </p:nvPr>
        </p:nvSpPr>
        <p:spPr bwMode="auto">
          <a:xfrm>
            <a:off x="6075755" y="9559126"/>
            <a:ext cx="540632" cy="184666"/>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lgn="r" defTabSz="920542">
              <a:defRPr sz="1200"/>
            </a:lvl1pPr>
          </a:lstStyle>
          <a:p>
            <a:pPr>
              <a:defRPr/>
            </a:pPr>
            <a:fld id="{0DBCFB3C-62D2-46B2-9E3D-CA10321A93FE}" type="slidenum">
              <a:rPr lang="en-GB"/>
              <a:pPr>
                <a:defRPr/>
              </a:pPr>
              <a:t>‹#›</a:t>
            </a:fld>
            <a:endParaRPr lang="en-GB" dirty="0"/>
          </a:p>
        </p:txBody>
      </p:sp>
      <p:sp>
        <p:nvSpPr>
          <p:cNvPr id="5137" name="McK Separator" hidden="1"/>
          <p:cNvSpPr>
            <a:spLocks noChangeShapeType="1"/>
          </p:cNvSpPr>
          <p:nvPr/>
        </p:nvSpPr>
        <p:spPr bwMode="auto">
          <a:xfrm>
            <a:off x="817309" y="1508706"/>
            <a:ext cx="5205972" cy="0"/>
          </a:xfrm>
          <a:prstGeom prst="line">
            <a:avLst/>
          </a:prstGeom>
          <a:noFill/>
          <a:ln w="9525">
            <a:solidFill>
              <a:schemeClr val="tx1"/>
            </a:solidFill>
            <a:round/>
            <a:headEnd/>
            <a:tailEnd/>
          </a:ln>
          <a:effectLst/>
        </p:spPr>
        <p:txBody>
          <a:bodyPr lIns="91577" tIns="45789" rIns="91577" bIns="45789"/>
          <a:lstStyle/>
          <a:p>
            <a:pPr>
              <a:defRPr/>
            </a:pPr>
            <a:endParaRPr lang="en-ZA" dirty="0"/>
          </a:p>
        </p:txBody>
      </p:sp>
    </p:spTree>
    <p:extLst>
      <p:ext uri="{BB962C8B-B14F-4D97-AF65-F5344CB8AC3E}">
        <p14:creationId xmlns:p14="http://schemas.microsoft.com/office/powerpoint/2010/main" val="379264308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30000"/>
      </a:spcBef>
      <a:spcAft>
        <a:spcPct val="0"/>
      </a:spcAft>
      <a:defRPr sz="1600" b="1" kern="1200">
        <a:solidFill>
          <a:schemeClr val="tx1"/>
        </a:solidFill>
        <a:latin typeface="Arial" charset="0"/>
        <a:ea typeface="+mn-ea"/>
        <a:cs typeface="Arial" charset="0"/>
      </a:defRPr>
    </a:lvl1pPr>
    <a:lvl2pPr marL="742950" indent="-28575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11430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6002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2057400" indent="-228600" algn="l" rtl="0"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xfrm>
            <a:off x="6075755" y="9558860"/>
            <a:ext cx="540632" cy="1849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7823" eaLnBrk="0" hangingPunct="0">
              <a:defRPr sz="1400">
                <a:solidFill>
                  <a:schemeClr val="bg1"/>
                </a:solidFill>
                <a:latin typeface="Arial" charset="0"/>
                <a:cs typeface="Arial" charset="0"/>
              </a:defRPr>
            </a:lvl1pPr>
            <a:lvl2pPr marL="744064" indent="-286179" defTabSz="907823" eaLnBrk="0" hangingPunct="0">
              <a:defRPr sz="1400">
                <a:solidFill>
                  <a:schemeClr val="bg1"/>
                </a:solidFill>
                <a:latin typeface="Arial" charset="0"/>
                <a:cs typeface="Arial" charset="0"/>
              </a:defRPr>
            </a:lvl2pPr>
            <a:lvl3pPr marL="1144715" indent="-228943" defTabSz="907823" eaLnBrk="0" hangingPunct="0">
              <a:defRPr sz="1400">
                <a:solidFill>
                  <a:schemeClr val="bg1"/>
                </a:solidFill>
                <a:latin typeface="Arial" charset="0"/>
                <a:cs typeface="Arial" charset="0"/>
              </a:defRPr>
            </a:lvl3pPr>
            <a:lvl4pPr marL="1602600" indent="-228943" defTabSz="907823" eaLnBrk="0" hangingPunct="0">
              <a:defRPr sz="1400">
                <a:solidFill>
                  <a:schemeClr val="bg1"/>
                </a:solidFill>
                <a:latin typeface="Arial" charset="0"/>
                <a:cs typeface="Arial" charset="0"/>
              </a:defRPr>
            </a:lvl4pPr>
            <a:lvl5pPr marL="2060486" indent="-228943" defTabSz="907823" eaLnBrk="0" hangingPunct="0">
              <a:defRPr sz="1400">
                <a:solidFill>
                  <a:schemeClr val="bg1"/>
                </a:solidFill>
                <a:latin typeface="Arial" charset="0"/>
                <a:cs typeface="Arial" charset="0"/>
              </a:defRPr>
            </a:lvl5pPr>
            <a:lvl6pPr marL="2518372" indent="-228943" defTabSz="907823" eaLnBrk="0" fontAlgn="base" hangingPunct="0">
              <a:spcBef>
                <a:spcPct val="0"/>
              </a:spcBef>
              <a:spcAft>
                <a:spcPct val="0"/>
              </a:spcAft>
              <a:defRPr sz="1400">
                <a:solidFill>
                  <a:schemeClr val="bg1"/>
                </a:solidFill>
                <a:latin typeface="Arial" charset="0"/>
                <a:cs typeface="Arial" charset="0"/>
              </a:defRPr>
            </a:lvl6pPr>
            <a:lvl7pPr marL="2976258" indent="-228943" defTabSz="907823" eaLnBrk="0" fontAlgn="base" hangingPunct="0">
              <a:spcBef>
                <a:spcPct val="0"/>
              </a:spcBef>
              <a:spcAft>
                <a:spcPct val="0"/>
              </a:spcAft>
              <a:defRPr sz="1400">
                <a:solidFill>
                  <a:schemeClr val="bg1"/>
                </a:solidFill>
                <a:latin typeface="Arial" charset="0"/>
                <a:cs typeface="Arial" charset="0"/>
              </a:defRPr>
            </a:lvl7pPr>
            <a:lvl8pPr marL="3434144" indent="-228943" defTabSz="907823" eaLnBrk="0" fontAlgn="base" hangingPunct="0">
              <a:spcBef>
                <a:spcPct val="0"/>
              </a:spcBef>
              <a:spcAft>
                <a:spcPct val="0"/>
              </a:spcAft>
              <a:defRPr sz="1400">
                <a:solidFill>
                  <a:schemeClr val="bg1"/>
                </a:solidFill>
                <a:latin typeface="Arial" charset="0"/>
                <a:cs typeface="Arial" charset="0"/>
              </a:defRPr>
            </a:lvl8pPr>
            <a:lvl9pPr marL="3892029" indent="-228943" defTabSz="907823" eaLnBrk="0" fontAlgn="base" hangingPunct="0">
              <a:spcBef>
                <a:spcPct val="0"/>
              </a:spcBef>
              <a:spcAft>
                <a:spcPct val="0"/>
              </a:spcAft>
              <a:defRPr sz="1400">
                <a:solidFill>
                  <a:schemeClr val="bg1"/>
                </a:solidFill>
                <a:latin typeface="Arial" charset="0"/>
                <a:cs typeface="Arial" charset="0"/>
              </a:defRPr>
            </a:lvl9pPr>
          </a:lstStyle>
          <a:p>
            <a:pPr eaLnBrk="1" hangingPunct="1"/>
            <a:fld id="{EA69BDDA-B32A-4B9D-87F3-1A1081196A69}" type="slidenum">
              <a:rPr lang="en-GB" altLang="en-US" sz="1200">
                <a:solidFill>
                  <a:schemeClr val="tx1"/>
                </a:solidFill>
              </a:rPr>
              <a:pPr eaLnBrk="1" hangingPunct="1"/>
              <a:t>0</a:t>
            </a:fld>
            <a:endParaRPr lang="en-GB" altLang="en-US" sz="1200">
              <a:solidFill>
                <a:schemeClr val="tx1"/>
              </a:solidFill>
            </a:endParaRPr>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1</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3</a:t>
            </a:fld>
            <a:endParaRPr lang="en-GB"/>
          </a:p>
        </p:txBody>
      </p:sp>
    </p:spTree>
    <p:extLst>
      <p:ext uri="{BB962C8B-B14F-4D97-AF65-F5344CB8AC3E}">
        <p14:creationId xmlns:p14="http://schemas.microsoft.com/office/powerpoint/2010/main" val="834713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814129" y="368830"/>
            <a:ext cx="5802258" cy="2585323"/>
          </a:xfrm>
        </p:spPr>
        <p:txBody>
          <a:bodyPr/>
          <a:lstStyle/>
          <a:p>
            <a:pPr>
              <a:lnSpc>
                <a:spcPct val="130000"/>
              </a:lnSpc>
            </a:pPr>
            <a:endParaRPr lang="en-ZA" dirty="0">
              <a:effectLst>
                <a:outerShdw blurRad="38100" dist="38100" dir="2700000" algn="tl">
                  <a:srgbClr val="DDDDDD"/>
                </a:outerShdw>
              </a:effectLst>
              <a:latin typeface="Lucida Sans" charset="0"/>
            </a:endParaRPr>
          </a:p>
          <a:p>
            <a:pPr marL="286179" indent="-286179">
              <a:lnSpc>
                <a:spcPct val="130000"/>
              </a:lnSpc>
              <a:buFont typeface="Arial"/>
              <a:buChar char="•"/>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pPr>
              <a:lnSpc>
                <a:spcPct val="130000"/>
              </a:lnSpc>
            </a:pPr>
            <a:endParaRPr lang="en-ZA" dirty="0">
              <a:effectLst>
                <a:outerShdw blurRad="38100" dist="38100" dir="2700000" algn="tl">
                  <a:srgbClr val="DDDDDD"/>
                </a:outerShdw>
              </a:effectLst>
              <a:latin typeface="Lucida Sans" charset="0"/>
            </a:endParaRPr>
          </a:p>
          <a:p>
            <a:endParaRPr lang="en-US" dirty="0"/>
          </a:p>
        </p:txBody>
      </p:sp>
      <p:sp>
        <p:nvSpPr>
          <p:cNvPr id="4" name="Slide Number Placeholder 3"/>
          <p:cNvSpPr>
            <a:spLocks noGrp="1"/>
          </p:cNvSpPr>
          <p:nvPr>
            <p:ph type="sldNum" sz="quarter" idx="10"/>
          </p:nvPr>
        </p:nvSpPr>
        <p:spPr/>
        <p:txBody>
          <a:bodyPr/>
          <a:lstStyle/>
          <a:p>
            <a:pPr>
              <a:defRPr/>
            </a:pPr>
            <a:fld id="{0DBCFB3C-62D2-46B2-9E3D-CA10321A93FE}" type="slidenum">
              <a:rPr lang="en-GB" smtClean="0"/>
              <a:pPr>
                <a:defRPr/>
              </a:pPr>
              <a:t>4</a:t>
            </a:fld>
            <a:endParaRPr lang="en-GB"/>
          </a:p>
        </p:txBody>
      </p:sp>
    </p:spTree>
    <p:extLst>
      <p:ext uri="{BB962C8B-B14F-4D97-AF65-F5344CB8AC3E}">
        <p14:creationId xmlns:p14="http://schemas.microsoft.com/office/powerpoint/2010/main" val="8347130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3" hidden="1"/>
          <p:cNvGraphicFramePr>
            <a:graphicFrameLocks/>
          </p:cNvGraphicFramePr>
          <p:nvPr>
            <p:custDataLst>
              <p:tags r:id="rId1"/>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r:id="rId5" imgW="0" imgH="0" progId="">
                  <p:embed/>
                </p:oleObj>
              </mc:Choice>
              <mc:Fallback>
                <p:oleObj r:id="rId5" imgW="0" imgH="0" progId="">
                  <p:embed/>
                  <p:pic>
                    <p:nvPicPr>
                      <p:cNvPr id="0" name="Rectangle 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defTabSz="933450">
                <a:defRPr/>
              </a:pPr>
              <a:r>
                <a:rPr lang="en-GB" sz="1400" dirty="0"/>
                <a:t>CONFIDENTIAL</a:t>
              </a:r>
            </a:p>
          </p:txBody>
        </p:sp>
        <p:sp>
          <p:nvSpPr>
            <p:cNvPr id="8" name="McK Document" hidden="1"/>
            <p:cNvSpPr txBox="1">
              <a:spLocks noChangeArrowheads="1"/>
            </p:cNvSpPr>
            <p:nvPr/>
          </p:nvSpPr>
          <p:spPr bwMode="gray">
            <a:xfrm>
              <a:off x="1663" y="3049"/>
              <a:ext cx="3167" cy="124"/>
            </a:xfrm>
            <a:prstGeom prst="rect">
              <a:avLst/>
            </a:prstGeom>
            <a:noFill/>
            <a:ln w="9525">
              <a:noFill/>
              <a:miter lim="800000"/>
              <a:headEnd/>
              <a:tailEnd/>
            </a:ln>
            <a:effectLst/>
          </p:spPr>
          <p:txBody>
            <a:bodyPr lIns="0" tIns="0" rIns="0" bIns="0" anchor="b">
              <a:spAutoFit/>
            </a:bodyPr>
            <a:lstStyle/>
            <a:p>
              <a:pPr defTabSz="933450">
                <a:defRPr/>
              </a:pPr>
              <a:r>
                <a:rPr lang="en-GB" sz="1400" dirty="0"/>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defTabSz="933450">
                <a:defRPr/>
              </a:pPr>
              <a:r>
                <a:rPr lang="en-GB" sz="1400" dirty="0"/>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19150" eaLnBrk="0" hangingPunct="0">
                <a:defRPr/>
              </a:pPr>
              <a:r>
                <a:rPr lang="en-GB" sz="900" dirty="0"/>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a:defRPr/>
            </a:pPr>
            <a:r>
              <a:rPr lang="en-US" dirty="0">
                <a:latin typeface="Times New Roman" pitchFamily="18" charset="0"/>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Last Modified 13/08/2007 17:38:46 South Africa Standard Time</a:t>
            </a: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a:defRPr/>
            </a:pPr>
            <a:r>
              <a:rPr lang="en-US" sz="1200" dirty="0">
                <a:solidFill>
                  <a:schemeClr val="bg1"/>
                </a:solidFill>
              </a:rPr>
              <a:t>Printed 13/08/2007 09:07:26 South Africa Standard Time</a:t>
            </a:r>
          </a:p>
        </p:txBody>
      </p:sp>
      <p:sp>
        <p:nvSpPr>
          <p:cNvPr id="475141" name="Rectangle 5"/>
          <p:cNvSpPr>
            <a:spLocks noGrp="1" noChangeArrowheads="1"/>
          </p:cNvSpPr>
          <p:nvPr>
            <p:ph type="ctrTitle"/>
          </p:nvPr>
        </p:nvSpPr>
        <p:spPr>
          <a:xfrm>
            <a:off x="2693988" y="2757488"/>
            <a:ext cx="5129212" cy="365125"/>
          </a:xfrm>
        </p:spPr>
        <p:txBody>
          <a:bodyPr anchor="t"/>
          <a:lstStyle>
            <a:lvl1pPr>
              <a:defRPr sz="2400" b="0"/>
            </a:lvl1pPr>
          </a:lstStyle>
          <a:p>
            <a:r>
              <a:rPr lang="en-GB"/>
              <a:t>Click to edit Master title style</a:t>
            </a:r>
          </a:p>
        </p:txBody>
      </p:sp>
      <p:sp>
        <p:nvSpPr>
          <p:cNvPr id="475142" name="Rectangle 6"/>
          <p:cNvSpPr>
            <a:spLocks noGrp="1" noChangeArrowheads="1"/>
          </p:cNvSpPr>
          <p:nvPr>
            <p:ph type="subTitle" idx="1"/>
          </p:nvPr>
        </p:nvSpPr>
        <p:spPr>
          <a:xfrm>
            <a:off x="2693988" y="3962400"/>
            <a:ext cx="5129212" cy="212725"/>
          </a:xfrm>
        </p:spPr>
        <p:txBody>
          <a:bodyPr/>
          <a:lstStyle>
            <a:lvl1pPr>
              <a:defRPr sz="1400">
                <a:solidFill>
                  <a:schemeClr val="bg1"/>
                </a:solidFill>
              </a:defRPr>
            </a:lvl1pPr>
          </a:lstStyle>
          <a:p>
            <a:r>
              <a:rPr lang="en-GB"/>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180F477-E684-461F-B11A-1D98E35496F9}"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9888" y="204788"/>
            <a:ext cx="2198687" cy="2316162"/>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122238" y="204788"/>
            <a:ext cx="6445250" cy="231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2F1CF901-C90A-4678-82B3-75D3291CE90C}"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6236A0D-6FF0-44A4-B06F-E01A2E07206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08025" y="4319588"/>
            <a:ext cx="7616825" cy="1335087"/>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08025" y="2849563"/>
            <a:ext cx="7616825" cy="147002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pg num"/>
          <p:cNvSpPr>
            <a:spLocks noGrp="1" noChangeArrowheads="1"/>
          </p:cNvSpPr>
          <p:nvPr>
            <p:ph type="sldNum" sz="quarter" idx="10"/>
            <p:custDataLst>
              <p:tags r:id="rId1"/>
            </p:custDataLst>
          </p:nvPr>
        </p:nvSpPr>
        <p:spPr>
          <a:ln/>
        </p:spPr>
        <p:txBody>
          <a:bodyPr/>
          <a:lstStyle>
            <a:lvl1pPr>
              <a:defRPr/>
            </a:lvl1pPr>
          </a:lstStyle>
          <a:p>
            <a:pPr>
              <a:defRPr/>
            </a:pPr>
            <a:fld id="{5C3D4811-8578-40B9-A419-0634C106A40B}"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125413" y="1298575"/>
            <a:ext cx="43195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597400" y="1298575"/>
            <a:ext cx="4321175"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9916D69B-3475-4B4C-BA0D-A46ED5A1F434}"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9875"/>
            <a:ext cx="8066088" cy="1119188"/>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47675" y="1504950"/>
            <a:ext cx="3959225"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47675" y="2132013"/>
            <a:ext cx="3959225"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552950" y="1504950"/>
            <a:ext cx="3960813" cy="6270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552950" y="2132013"/>
            <a:ext cx="3960813" cy="38719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pg num"/>
          <p:cNvSpPr>
            <a:spLocks noGrp="1" noChangeArrowheads="1"/>
          </p:cNvSpPr>
          <p:nvPr>
            <p:ph type="sldNum" sz="quarter" idx="10"/>
            <p:custDataLst>
              <p:tags r:id="rId1"/>
            </p:custDataLst>
          </p:nvPr>
        </p:nvSpPr>
        <p:spPr>
          <a:ln/>
        </p:spPr>
        <p:txBody>
          <a:bodyPr/>
          <a:lstStyle>
            <a:lvl1pPr>
              <a:defRPr/>
            </a:lvl1pPr>
          </a:lstStyle>
          <a:p>
            <a:pPr>
              <a:defRPr/>
            </a:pPr>
            <a:fld id="{15EEB496-3712-47C6-9DD1-14A0F2046982}"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pg num"/>
          <p:cNvSpPr>
            <a:spLocks noGrp="1" noChangeArrowheads="1"/>
          </p:cNvSpPr>
          <p:nvPr>
            <p:ph type="sldNum" sz="quarter" idx="10"/>
            <p:custDataLst>
              <p:tags r:id="rId1"/>
            </p:custDataLst>
          </p:nvPr>
        </p:nvSpPr>
        <p:spPr>
          <a:ln/>
        </p:spPr>
        <p:txBody>
          <a:bodyPr/>
          <a:lstStyle>
            <a:lvl1pPr>
              <a:defRPr/>
            </a:lvl1pPr>
          </a:lstStyle>
          <a:p>
            <a:pPr>
              <a:defRPr/>
            </a:pPr>
            <a:fld id="{C78467AC-4A63-4130-B146-4D317AF49437}"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pg num"/>
          <p:cNvSpPr>
            <a:spLocks noGrp="1" noChangeArrowheads="1"/>
          </p:cNvSpPr>
          <p:nvPr>
            <p:ph type="sldNum" sz="quarter" idx="10"/>
            <p:custDataLst>
              <p:tags r:id="rId1"/>
            </p:custDataLst>
          </p:nvPr>
        </p:nvSpPr>
        <p:spPr>
          <a:ln/>
        </p:spPr>
        <p:txBody>
          <a:bodyPr/>
          <a:lstStyle>
            <a:lvl1pPr>
              <a:defRPr/>
            </a:lvl1pPr>
          </a:lstStyle>
          <a:p>
            <a:pPr>
              <a:defRPr/>
            </a:pPr>
            <a:fld id="{3220B9AC-F719-4FFE-9059-068EB5F9069B}"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7675" y="268288"/>
            <a:ext cx="2947988" cy="1138237"/>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03613" y="268288"/>
            <a:ext cx="5010150" cy="57356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47675" y="1406525"/>
            <a:ext cx="2947988" cy="4597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0B3DA58-3895-4B65-86D9-207B9AAE737B}"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5775" y="4705350"/>
            <a:ext cx="5376863" cy="555625"/>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55775" y="600075"/>
            <a:ext cx="5376863" cy="40338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55775" y="5260975"/>
            <a:ext cx="5376863" cy="7889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pg num"/>
          <p:cNvSpPr>
            <a:spLocks noGrp="1" noChangeArrowheads="1"/>
          </p:cNvSpPr>
          <p:nvPr>
            <p:ph type="sldNum" sz="quarter" idx="10"/>
            <p:custDataLst>
              <p:tags r:id="rId1"/>
            </p:custDataLst>
          </p:nvPr>
        </p:nvSpPr>
        <p:spPr>
          <a:ln/>
        </p:spPr>
        <p:txBody>
          <a:bodyPr/>
          <a:lstStyle>
            <a:lvl1pPr>
              <a:defRPr/>
            </a:lvl1pPr>
          </a:lstStyle>
          <a:p>
            <a:pPr>
              <a:defRPr/>
            </a:pPr>
            <a:fld id="{B33D403E-F7AB-4BF4-A7B4-B825A6ABCCF1}"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1028" name="Picture 2" descr="miolo1 fundo branco"/>
          <p:cNvPicPr>
            <a:picLocks noChangeArrowheads="1"/>
          </p:cNvPicPr>
          <p:nvPr>
            <p:custDataLst>
              <p:tags r:id="rId13"/>
            </p:custDataLst>
          </p:nvPr>
        </p:nvPicPr>
        <p:blipFill>
          <a:blip r:embed="rId18"/>
          <a:srcRect/>
          <a:stretch>
            <a:fillRect/>
          </a:stretch>
        </p:blipFill>
        <p:spPr bwMode="auto">
          <a:xfrm>
            <a:off x="1588" y="-3175"/>
            <a:ext cx="9144000" cy="6858000"/>
          </a:xfrm>
          <a:prstGeom prst="rect">
            <a:avLst/>
          </a:prstGeom>
          <a:noFill/>
          <a:ln w="9525">
            <a:noFill/>
            <a:miter lim="800000"/>
            <a:headEnd/>
            <a:tailEnd/>
          </a:ln>
        </p:spPr>
      </p:pic>
      <p:sp>
        <p:nvSpPr>
          <p:cNvPr id="1029" name="Rectangle 4"/>
          <p:cNvSpPr>
            <a:spLocks noGrp="1" noChangeArrowheads="1"/>
          </p:cNvSpPr>
          <p:nvPr>
            <p:ph type="title"/>
            <p:custDataLst>
              <p:tags r:id="rId14"/>
            </p:custDataLst>
          </p:nvPr>
        </p:nvSpPr>
        <p:spPr bwMode="gray">
          <a:xfrm>
            <a:off x="122238" y="204788"/>
            <a:ext cx="8793162" cy="2889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1030" name="Rectangle 5"/>
          <p:cNvSpPr>
            <a:spLocks noGrp="1" noChangeArrowheads="1"/>
          </p:cNvSpPr>
          <p:nvPr>
            <p:ph type="body" idx="1"/>
            <p:custDataLst>
              <p:tags r:id="rId15"/>
            </p:custDataLst>
          </p:nvPr>
        </p:nvSpPr>
        <p:spPr bwMode="gray">
          <a:xfrm>
            <a:off x="125413" y="1298575"/>
            <a:ext cx="8793162"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grpSp>
        <p:nvGrpSpPr>
          <p:cNvPr id="1031" name="McK Slide Elements"/>
          <p:cNvGrpSpPr>
            <a:grpSpLocks/>
          </p:cNvGrpSpPr>
          <p:nvPr/>
        </p:nvGrpSpPr>
        <p:grpSpPr bwMode="auto">
          <a:xfrm>
            <a:off x="125413" y="542925"/>
            <a:ext cx="8793162" cy="6288088"/>
            <a:chOff x="77" y="335"/>
            <a:chExt cx="5429" cy="3882"/>
          </a:xfrm>
        </p:grpSpPr>
        <p:sp>
          <p:nvSpPr>
            <p:cNvPr id="474119"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2813">
                <a:defRPr/>
              </a:pPr>
              <a:r>
                <a:rPr lang="en-GB" sz="1600" dirty="0"/>
                <a:t>Unit of measure</a:t>
              </a:r>
            </a:p>
          </p:txBody>
        </p:sp>
        <p:sp>
          <p:nvSpPr>
            <p:cNvPr id="474120"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4200" indent="-584200" defTabSz="912813">
                <a:tabLst>
                  <a:tab pos="544513" algn="r"/>
                </a:tabLst>
                <a:defRPr/>
              </a:pPr>
              <a:r>
                <a:rPr lang="en-GB" sz="1200" dirty="0">
                  <a:solidFill>
                    <a:srgbClr val="000000"/>
                  </a:solidFill>
                </a:rPr>
                <a:t>	*	Footnote</a:t>
              </a:r>
            </a:p>
            <a:p>
              <a:pPr marL="584200" indent="-584200" defTabSz="912813">
                <a:spcBef>
                  <a:spcPct val="20000"/>
                </a:spcBef>
                <a:tabLst>
                  <a:tab pos="544513" algn="r"/>
                </a:tabLst>
                <a:defRPr/>
              </a:pPr>
              <a:r>
                <a:rPr lang="en-GB" sz="1200" dirty="0">
                  <a:solidFill>
                    <a:srgbClr val="000000"/>
                  </a:solidFill>
                </a:rPr>
                <a:t>Source:		Source</a:t>
              </a:r>
            </a:p>
          </p:txBody>
        </p:sp>
      </p:grpSp>
      <p:sp>
        <p:nvSpPr>
          <p:cNvPr id="474121" name="pg num"/>
          <p:cNvSpPr>
            <a:spLocks noGrp="1" noChangeArrowheads="1"/>
          </p:cNvSpPr>
          <p:nvPr>
            <p:ph type="sldNum" sz="quarter" idx="4"/>
            <p:custDataLst>
              <p:tags r:id="rId16"/>
            </p:custDataLst>
          </p:nvPr>
        </p:nvSpPr>
        <p:spPr bwMode="gray">
          <a:xfrm>
            <a:off x="6858000" y="6611938"/>
            <a:ext cx="862013"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A6A97AB8-2F38-4491-8F81-2B0B57542E0E}" type="slidenum">
              <a:rPr lang="en-GB"/>
              <a:pPr>
                <a:defRPr/>
              </a:pPr>
              <a:t>‹#›</a:t>
            </a:fld>
            <a:endParaRPr lang="en-GB" dirty="0"/>
          </a:p>
        </p:txBody>
      </p:sp>
      <p:graphicFrame>
        <p:nvGraphicFramePr>
          <p:cNvPr id="1026" name="Rectangle 10" hidden="1"/>
          <p:cNvGraphicFramePr>
            <a:graphicFrameLocks/>
          </p:cNvGraphicFramePr>
          <p:nvPr>
            <p:custDataLst>
              <p:tags r:id="rId17"/>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r:id="rId19" imgW="0" imgH="0" progId="">
                  <p:embed/>
                </p:oleObj>
              </mc:Choice>
              <mc:Fallback>
                <p:oleObj r:id="rId19" imgW="0" imgH="0" progId="">
                  <p:embed/>
                  <p:pic>
                    <p:nvPicPr>
                      <p:cNvPr id="0" name="Rectangle 10"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81"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hdr="0" ftr="0" dt="0"/>
  <p:txStyles>
    <p:titleStyle>
      <a:lvl1pPr algn="l" defTabSz="912813" rtl="0" eaLnBrk="0" fontAlgn="base" hangingPunct="0">
        <a:spcBef>
          <a:spcPct val="0"/>
        </a:spcBef>
        <a:spcAft>
          <a:spcPct val="0"/>
        </a:spcAft>
        <a:defRPr sz="1900" b="1">
          <a:solidFill>
            <a:schemeClr val="bg1"/>
          </a:solidFill>
          <a:latin typeface="+mj-lt"/>
          <a:ea typeface="+mj-ea"/>
          <a:cs typeface="+mj-cs"/>
        </a:defRPr>
      </a:lvl1pPr>
      <a:lvl2pPr algn="l" defTabSz="912813" rtl="0" eaLnBrk="0" fontAlgn="base" hangingPunct="0">
        <a:spcBef>
          <a:spcPct val="0"/>
        </a:spcBef>
        <a:spcAft>
          <a:spcPct val="0"/>
        </a:spcAft>
        <a:defRPr sz="1900" b="1">
          <a:solidFill>
            <a:schemeClr val="bg1"/>
          </a:solidFill>
          <a:latin typeface="Arial" charset="0"/>
        </a:defRPr>
      </a:lvl2pPr>
      <a:lvl3pPr algn="l" defTabSz="912813" rtl="0" eaLnBrk="0" fontAlgn="base" hangingPunct="0">
        <a:spcBef>
          <a:spcPct val="0"/>
        </a:spcBef>
        <a:spcAft>
          <a:spcPct val="0"/>
        </a:spcAft>
        <a:defRPr sz="1900" b="1">
          <a:solidFill>
            <a:schemeClr val="bg1"/>
          </a:solidFill>
          <a:latin typeface="Arial" charset="0"/>
        </a:defRPr>
      </a:lvl3pPr>
      <a:lvl4pPr algn="l" defTabSz="912813" rtl="0" eaLnBrk="0" fontAlgn="base" hangingPunct="0">
        <a:spcBef>
          <a:spcPct val="0"/>
        </a:spcBef>
        <a:spcAft>
          <a:spcPct val="0"/>
        </a:spcAft>
        <a:defRPr sz="1900" b="1">
          <a:solidFill>
            <a:schemeClr val="bg1"/>
          </a:solidFill>
          <a:latin typeface="Arial" charset="0"/>
        </a:defRPr>
      </a:lvl4pPr>
      <a:lvl5pPr algn="l" defTabSz="912813" rtl="0" eaLnBrk="0" fontAlgn="base" hangingPunct="0">
        <a:spcBef>
          <a:spcPct val="0"/>
        </a:spcBef>
        <a:spcAft>
          <a:spcPct val="0"/>
        </a:spcAft>
        <a:defRPr sz="1900" b="1">
          <a:solidFill>
            <a:schemeClr val="bg1"/>
          </a:solidFill>
          <a:latin typeface="Arial" charset="0"/>
        </a:defRPr>
      </a:lvl5pPr>
      <a:lvl6pPr marL="457200" algn="l" defTabSz="912813" rtl="0" fontAlgn="base">
        <a:spcBef>
          <a:spcPct val="0"/>
        </a:spcBef>
        <a:spcAft>
          <a:spcPct val="0"/>
        </a:spcAft>
        <a:defRPr sz="1900" b="1">
          <a:solidFill>
            <a:schemeClr val="bg1"/>
          </a:solidFill>
          <a:latin typeface="Arial" charset="0"/>
        </a:defRPr>
      </a:lvl6pPr>
      <a:lvl7pPr marL="914400" algn="l" defTabSz="912813" rtl="0" fontAlgn="base">
        <a:spcBef>
          <a:spcPct val="0"/>
        </a:spcBef>
        <a:spcAft>
          <a:spcPct val="0"/>
        </a:spcAft>
        <a:defRPr sz="1900" b="1">
          <a:solidFill>
            <a:schemeClr val="bg1"/>
          </a:solidFill>
          <a:latin typeface="Arial" charset="0"/>
        </a:defRPr>
      </a:lvl7pPr>
      <a:lvl8pPr marL="1371600" algn="l" defTabSz="912813" rtl="0" fontAlgn="base">
        <a:spcBef>
          <a:spcPct val="0"/>
        </a:spcBef>
        <a:spcAft>
          <a:spcPct val="0"/>
        </a:spcAft>
        <a:defRPr sz="1900" b="1">
          <a:solidFill>
            <a:schemeClr val="bg1"/>
          </a:solidFill>
          <a:latin typeface="Arial" charset="0"/>
        </a:defRPr>
      </a:lvl8pPr>
      <a:lvl9pPr marL="1828800" algn="l" defTabSz="912813" rtl="0" fontAlgn="base">
        <a:spcBef>
          <a:spcPct val="0"/>
        </a:spcBef>
        <a:spcAft>
          <a:spcPct val="0"/>
        </a:spcAft>
        <a:defRPr sz="1900"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7638" indent="-146050"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1625" indent="-152400"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41325" indent="-138113"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509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081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653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22525" indent="-150813" algn="l" defTabSz="912813" rtl="0" fontAlgn="base">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8986" y="2584345"/>
            <a:ext cx="8045068" cy="634806"/>
          </a:xfrm>
          <a:ln w="9525"/>
        </p:spPr>
        <p:txBody>
          <a:bodyPr>
            <a:normAutofit fontScale="90000"/>
          </a:bodyPr>
          <a:lstStyle/>
          <a:p>
            <a:pPr algn="ctr">
              <a:defRPr/>
            </a:pPr>
            <a:r>
              <a:rPr lang="en-ZA" sz="3900" b="1" dirty="0"/>
              <a:t>Annexure E1: Case Study </a:t>
            </a:r>
            <a:br>
              <a:rPr lang="en-ZA" sz="3900" b="1" dirty="0"/>
            </a:br>
            <a:br>
              <a:rPr lang="en-ZA" sz="3900" b="1" dirty="0"/>
            </a:br>
            <a:br>
              <a:rPr lang="en-ZA" sz="3900" b="1" dirty="0"/>
            </a:br>
            <a:br>
              <a:rPr lang="en-ZA" sz="3900" b="1" dirty="0"/>
            </a:br>
            <a:br>
              <a:rPr lang="en-ZA" sz="3900" b="1" dirty="0"/>
            </a:br>
            <a:endParaRPr lang="en-GB" sz="3900" b="1" dirty="0"/>
          </a:p>
        </p:txBody>
      </p:sp>
      <p:sp>
        <p:nvSpPr>
          <p:cNvPr id="3075" name="Rectangle 3"/>
          <p:cNvSpPr>
            <a:spLocks noGrp="1" noChangeArrowheads="1"/>
          </p:cNvSpPr>
          <p:nvPr>
            <p:ph type="subTitle" idx="1"/>
          </p:nvPr>
        </p:nvSpPr>
        <p:spPr>
          <a:xfrm>
            <a:off x="598986" y="3219151"/>
            <a:ext cx="7172262" cy="307777"/>
          </a:xfrm>
          <a:ln w="9525"/>
        </p:spPr>
        <p:txBody>
          <a:bodyPr/>
          <a:lstStyle/>
          <a:p>
            <a:pPr eaLnBrk="1" hangingPunct="1"/>
            <a:r>
              <a:rPr lang="en-GB" altLang="en-US" sz="2000"/>
              <a:t>Forensic Investigations </a:t>
            </a:r>
            <a:r>
              <a:rPr lang="en-GB" altLang="en-US" sz="2000" dirty="0"/>
              <a:t>and Financial Risk Management</a:t>
            </a:r>
          </a:p>
        </p:txBody>
      </p:sp>
    </p:spTree>
    <p:extLst>
      <p:ext uri="{BB962C8B-B14F-4D97-AF65-F5344CB8AC3E}">
        <p14:creationId xmlns:p14="http://schemas.microsoft.com/office/powerpoint/2010/main" val="2997281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Valuation</a:t>
            </a:r>
          </a:p>
        </p:txBody>
      </p:sp>
      <p:sp>
        <p:nvSpPr>
          <p:cNvPr id="3" name="Content Placeholder 2"/>
          <p:cNvSpPr>
            <a:spLocks noGrp="1"/>
          </p:cNvSpPr>
          <p:nvPr>
            <p:ph idx="1"/>
          </p:nvPr>
        </p:nvSpPr>
        <p:spPr>
          <a:xfrm>
            <a:off x="0" y="756709"/>
            <a:ext cx="9110134" cy="4924425"/>
          </a:xfrm>
        </p:spPr>
        <p:txBody>
          <a:bodyPr/>
          <a:lstStyle/>
          <a:p>
            <a:pPr lvl="0"/>
            <a:r>
              <a:rPr lang="en-ZA" b="1" dirty="0"/>
              <a:t>Collection Plans</a:t>
            </a:r>
            <a:endParaRPr lang="en-ZA" dirty="0"/>
          </a:p>
          <a:p>
            <a:pPr marL="0" indent="0">
              <a:buNone/>
            </a:pPr>
            <a:endParaRPr lang="en-ZA" dirty="0"/>
          </a:p>
          <a:p>
            <a:pPr marL="446087" lvl="4" indent="-195262">
              <a:buNone/>
            </a:pPr>
            <a:r>
              <a:rPr lang="en-ZA" dirty="0"/>
              <a:t>	Should there be suspicion that dissipation of assets is imminent in this scenario how will the risk be mitigated?</a:t>
            </a:r>
          </a:p>
          <a:p>
            <a:pPr marL="0" indent="0">
              <a:buNone/>
            </a:pPr>
            <a:endParaRPr lang="en-ZA" dirty="0"/>
          </a:p>
          <a:p>
            <a:pPr marL="0" lvl="0" indent="0">
              <a:buNone/>
            </a:pPr>
            <a:r>
              <a:rPr lang="en-ZA" b="1" dirty="0"/>
              <a:t>  a)  Preservation order</a:t>
            </a:r>
            <a:endParaRPr lang="en-ZA" dirty="0"/>
          </a:p>
          <a:p>
            <a:pPr marL="446087" lvl="4" indent="-195262">
              <a:buNone/>
            </a:pPr>
            <a:r>
              <a:rPr lang="en-ZA" dirty="0"/>
              <a:t>	</a:t>
            </a:r>
          </a:p>
          <a:p>
            <a:pPr marL="536575" lvl="4" indent="-285750" algn="just">
              <a:buFont typeface="Wingdings" panose="05000000000000000000" pitchFamily="2" charset="2"/>
              <a:buChar char="Ø"/>
            </a:pPr>
            <a:r>
              <a:rPr lang="en-ZA" dirty="0"/>
              <a:t>In order to mitigate the risk of dissipation or concealment of assets, an application for an order to preserve assets as envisaged by section 163 of the </a:t>
            </a:r>
            <a:r>
              <a:rPr lang="en-ZA" dirty="0" err="1"/>
              <a:t>TAAct</a:t>
            </a:r>
            <a:r>
              <a:rPr lang="en-ZA" dirty="0"/>
              <a:t>. This will require us to prove on a balance of probabilities that the assets would be diminished and that this would be done with a specific intent of frustrating the collection of the full amount of tax.</a:t>
            </a:r>
          </a:p>
          <a:p>
            <a:pPr marL="0" indent="0">
              <a:buNone/>
            </a:pPr>
            <a:r>
              <a:rPr lang="en-ZA" dirty="0"/>
              <a:t> </a:t>
            </a:r>
          </a:p>
          <a:p>
            <a:pPr marL="536575" lvl="4" indent="-285750" algn="just">
              <a:buFont typeface="Wingdings" panose="05000000000000000000" pitchFamily="2" charset="2"/>
              <a:buChar char="Ø"/>
            </a:pPr>
            <a:r>
              <a:rPr lang="en-ZA" dirty="0"/>
              <a:t>Identify assets that a </a:t>
            </a:r>
            <a:r>
              <a:rPr lang="en-ZA" i="1" dirty="0"/>
              <a:t>curator </a:t>
            </a:r>
            <a:r>
              <a:rPr lang="en-ZA" i="1" dirty="0" err="1"/>
              <a:t>bonis</a:t>
            </a:r>
            <a:r>
              <a:rPr lang="en-ZA" i="1" dirty="0"/>
              <a:t> </a:t>
            </a:r>
            <a:r>
              <a:rPr lang="en-ZA" dirty="0"/>
              <a:t>whom the right, title and interest in all the assets of the company would vest. This will include specific assets identified, whether or not they are registered in the name of the company. This may include portfolios of shares on JSE in any, certain funds in non-resident accounts, available current accounts, motor vehicles and immovable assets if any</a:t>
            </a:r>
          </a:p>
          <a:p>
            <a:pPr marL="446087" lvl="4" indent="-195262" algn="just">
              <a:buNone/>
            </a:pPr>
            <a:endParaRPr lang="en-ZA" dirty="0"/>
          </a:p>
          <a:p>
            <a:pPr marL="536575" lvl="4" indent="-285750" algn="just">
              <a:buFont typeface="Wingdings" panose="05000000000000000000" pitchFamily="2" charset="2"/>
              <a:buChar char="Ø"/>
            </a:pPr>
            <a:r>
              <a:rPr lang="en-ZA" dirty="0"/>
              <a:t>A certificate as contemplated by section 185(3) of the </a:t>
            </a:r>
            <a:r>
              <a:rPr lang="en-ZA" dirty="0" err="1"/>
              <a:t>TAAct</a:t>
            </a:r>
            <a:r>
              <a:rPr lang="en-ZA" dirty="0"/>
              <a:t> shall be procured as conclusive proof of the existence of the tax debt.</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9</a:t>
            </a:fld>
            <a:endParaRPr lang="en-GB" dirty="0"/>
          </a:p>
        </p:txBody>
      </p:sp>
    </p:spTree>
    <p:extLst>
      <p:ext uri="{BB962C8B-B14F-4D97-AF65-F5344CB8AC3E}">
        <p14:creationId xmlns:p14="http://schemas.microsoft.com/office/powerpoint/2010/main" val="3494527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Valuation</a:t>
            </a:r>
          </a:p>
        </p:txBody>
      </p:sp>
      <p:sp>
        <p:nvSpPr>
          <p:cNvPr id="3" name="Content Placeholder 2"/>
          <p:cNvSpPr>
            <a:spLocks noGrp="1"/>
          </p:cNvSpPr>
          <p:nvPr>
            <p:ph idx="1"/>
          </p:nvPr>
        </p:nvSpPr>
        <p:spPr>
          <a:xfrm>
            <a:off x="125413" y="762001"/>
            <a:ext cx="8793162" cy="4185761"/>
          </a:xfrm>
        </p:spPr>
        <p:txBody>
          <a:bodyPr/>
          <a:lstStyle/>
          <a:p>
            <a:pPr marL="0" indent="0">
              <a:buNone/>
            </a:pPr>
            <a:r>
              <a:rPr lang="en-ZA" dirty="0"/>
              <a:t>In the event that we consider pursuing liquidation what will be the procedure to follow?</a:t>
            </a:r>
          </a:p>
          <a:p>
            <a:pPr marL="0" indent="0">
              <a:buNone/>
            </a:pPr>
            <a:r>
              <a:rPr lang="en-ZA" dirty="0"/>
              <a:t> </a:t>
            </a:r>
          </a:p>
          <a:p>
            <a:pPr lvl="0">
              <a:buAutoNum type="alphaLcParenR" startAt="2"/>
            </a:pPr>
            <a:r>
              <a:rPr lang="en-ZA" b="1" dirty="0"/>
              <a:t>Liquidation</a:t>
            </a:r>
          </a:p>
          <a:p>
            <a:pPr marL="0" lvl="0" indent="0">
              <a:buNone/>
            </a:pPr>
            <a:endParaRPr lang="en-ZA" dirty="0"/>
          </a:p>
          <a:p>
            <a:pPr lvl="0">
              <a:buFont typeface="Wingdings" panose="05000000000000000000" pitchFamily="2" charset="2"/>
              <a:buChar char="Ø"/>
            </a:pPr>
            <a:r>
              <a:rPr lang="en-ZA" dirty="0"/>
              <a:t>Should liquidation be the option, firstly consider whether the Directors/ Shareholders will be held liable for the tax debts in terms of section 180 and 181 of the </a:t>
            </a:r>
            <a:r>
              <a:rPr lang="en-ZA" dirty="0" err="1"/>
              <a:t>TAAct</a:t>
            </a:r>
            <a:r>
              <a:rPr lang="en-ZA" dirty="0"/>
              <a:t>.</a:t>
            </a:r>
          </a:p>
          <a:p>
            <a:pPr marL="0" lvl="0" indent="0">
              <a:buNone/>
            </a:pPr>
            <a:endParaRPr lang="en-ZA" dirty="0"/>
          </a:p>
          <a:p>
            <a:pPr lvl="0">
              <a:buFont typeface="Wingdings" panose="05000000000000000000" pitchFamily="2" charset="2"/>
              <a:buChar char="Ø"/>
            </a:pPr>
            <a:r>
              <a:rPr lang="en-ZA" dirty="0"/>
              <a:t>Specifically determine whether the Directors acted negligently or fraudulently as envisaged by section 180 read with section 22 and section 77 of the Companies Act 71 of 2011</a:t>
            </a:r>
          </a:p>
          <a:p>
            <a:pPr marL="0" lvl="0" indent="0">
              <a:buNone/>
            </a:pPr>
            <a:endParaRPr lang="en-ZA" dirty="0"/>
          </a:p>
          <a:p>
            <a:pPr lvl="0">
              <a:buFont typeface="Wingdings" panose="05000000000000000000" pitchFamily="2" charset="2"/>
              <a:buChar char="Ø"/>
            </a:pPr>
            <a:r>
              <a:rPr lang="en-ZA" dirty="0"/>
              <a:t>Prepare a memo to management for legal costs. As soon as legal costs are approved, appoint external legal counsel to institute the liquidation process on SARS behalf.</a:t>
            </a:r>
          </a:p>
          <a:p>
            <a:pPr marL="0" lvl="0" indent="0">
              <a:buNone/>
            </a:pPr>
            <a:endParaRPr lang="en-ZA" dirty="0"/>
          </a:p>
          <a:p>
            <a:pPr lvl="0">
              <a:buFont typeface="Wingdings" panose="05000000000000000000" pitchFamily="2" charset="2"/>
              <a:buChar char="Ø"/>
            </a:pPr>
            <a:r>
              <a:rPr lang="en-ZA" dirty="0"/>
              <a:t>Sent out a letter of intention to hold Directors/Shareholders personally liable.</a:t>
            </a:r>
          </a:p>
          <a:p>
            <a:pPr marL="0" lvl="0" indent="0">
              <a:buNone/>
            </a:pPr>
            <a:endParaRPr lang="en-ZA" dirty="0"/>
          </a:p>
          <a:p>
            <a:pPr lvl="0">
              <a:buFont typeface="Wingdings" panose="05000000000000000000" pitchFamily="2" charset="2"/>
              <a:buChar char="Ø"/>
            </a:pPr>
            <a:r>
              <a:rPr lang="en-ZA" dirty="0"/>
              <a:t>This process shall be considered as the last resort.</a:t>
            </a:r>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10</a:t>
            </a:fld>
            <a:endParaRPr lang="en-GB" dirty="0"/>
          </a:p>
        </p:txBody>
      </p:sp>
    </p:spTree>
    <p:extLst>
      <p:ext uri="{BB962C8B-B14F-4D97-AF65-F5344CB8AC3E}">
        <p14:creationId xmlns:p14="http://schemas.microsoft.com/office/powerpoint/2010/main" val="4240916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Introduction</a:t>
            </a:r>
          </a:p>
        </p:txBody>
      </p:sp>
      <p:sp>
        <p:nvSpPr>
          <p:cNvPr id="1007619" name="Rectangle 3"/>
          <p:cNvSpPr>
            <a:spLocks noGrp="1" noChangeArrowheads="1"/>
          </p:cNvSpPr>
          <p:nvPr>
            <p:ph type="body" idx="1"/>
          </p:nvPr>
        </p:nvSpPr>
        <p:spPr>
          <a:xfrm>
            <a:off x="210033" y="967831"/>
            <a:ext cx="8751405" cy="6001643"/>
          </a:xfrm>
          <a:noFill/>
          <a:ln w="9525">
            <a:noFill/>
            <a:miter lim="800000"/>
            <a:headEnd/>
            <a:tailEnd/>
          </a:ln>
        </p:spPr>
        <p:txBody>
          <a:bodyPr vert="horz" wrap="square" lIns="0" tIns="0" rIns="0" bIns="0" numCol="1" anchor="t" anchorCtr="0" compatLnSpc="1">
            <a:prstTxWarp prst="textNoShape">
              <a:avLst/>
            </a:prstTxWarp>
            <a:spAutoFit/>
          </a:bodyPr>
          <a:lstStyle/>
          <a:p>
            <a:pPr>
              <a:lnSpc>
                <a:spcPct val="150000"/>
              </a:lnSpc>
            </a:pPr>
            <a:r>
              <a:rPr lang="en-ZA" sz="2000" dirty="0"/>
              <a:t>Company X is a clearing agent and various importers using this clearing agent are part of the scope of the project</a:t>
            </a:r>
          </a:p>
          <a:p>
            <a:pPr marL="0" indent="0">
              <a:lnSpc>
                <a:spcPct val="150000"/>
              </a:lnSpc>
              <a:buNone/>
            </a:pPr>
            <a:r>
              <a:rPr lang="en-ZA" sz="2000" dirty="0"/>
              <a:t>      </a:t>
            </a:r>
            <a:r>
              <a:rPr lang="en-ZA" sz="2000" u="sng" dirty="0"/>
              <a:t>To date SARS has verified the following:</a:t>
            </a:r>
          </a:p>
          <a:p>
            <a:pPr marL="0" indent="0">
              <a:lnSpc>
                <a:spcPct val="150000"/>
              </a:lnSpc>
              <a:buNone/>
            </a:pPr>
            <a:endParaRPr lang="en-ZA" sz="2000" u="sng" dirty="0"/>
          </a:p>
          <a:p>
            <a:pPr>
              <a:lnSpc>
                <a:spcPct val="150000"/>
              </a:lnSpc>
            </a:pPr>
            <a:r>
              <a:rPr lang="en-ZA" sz="2000" dirty="0"/>
              <a:t>Funds are transferred from RSA to an export country, on the import of goods into South Africa</a:t>
            </a:r>
          </a:p>
          <a:p>
            <a:pPr>
              <a:lnSpc>
                <a:spcPct val="150000"/>
              </a:lnSpc>
            </a:pPr>
            <a:r>
              <a:rPr lang="en-ZA" sz="2000" dirty="0"/>
              <a:t>Some of the imports are:</a:t>
            </a:r>
          </a:p>
          <a:p>
            <a:pPr marL="712788" lvl="2" indent="-350838">
              <a:lnSpc>
                <a:spcPct val="150000"/>
              </a:lnSpc>
            </a:pPr>
            <a:r>
              <a:rPr lang="en-ZA" sz="2000" dirty="0"/>
              <a:t>Legitimate</a:t>
            </a:r>
          </a:p>
          <a:p>
            <a:pPr marL="712788" lvl="2" indent="-350838">
              <a:lnSpc>
                <a:spcPct val="150000"/>
              </a:lnSpc>
            </a:pPr>
            <a:r>
              <a:rPr lang="en-ZA" sz="2000" dirty="0"/>
              <a:t>Some imports do not exist </a:t>
            </a:r>
          </a:p>
          <a:p>
            <a:pPr marL="712788" lvl="2" indent="-350838">
              <a:lnSpc>
                <a:spcPct val="150000"/>
              </a:lnSpc>
            </a:pPr>
            <a:r>
              <a:rPr lang="en-ZA" sz="2000" dirty="0"/>
              <a:t>Some imports are undervalued – value declared at Customs less than forex purchased as payment for goods</a:t>
            </a:r>
          </a:p>
          <a:p>
            <a:pPr marL="0" lvl="1" indent="0">
              <a:lnSpc>
                <a:spcPct val="150000"/>
              </a:lnSpc>
              <a:buClrTx/>
              <a:buNone/>
            </a:pPr>
            <a:endParaRPr lang="en-ZA" sz="2000" dirty="0"/>
          </a:p>
          <a:p>
            <a:pPr>
              <a:lnSpc>
                <a:spcPct val="150000"/>
              </a:lnSpc>
            </a:pPr>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611696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195362"/>
            <a:ext cx="8793162" cy="307777"/>
          </a:xfrm>
        </p:spPr>
        <p:txBody>
          <a:bodyPr/>
          <a:lstStyle/>
          <a:p>
            <a:r>
              <a:rPr lang="en-GB" sz="2000" dirty="0">
                <a:solidFill>
                  <a:schemeClr val="accent3"/>
                </a:solidFill>
                <a:latin typeface="Arial" charset="0"/>
                <a:cs typeface="Arial" charset="0"/>
              </a:rPr>
              <a:t>Introduction (</a:t>
            </a:r>
            <a:r>
              <a:rPr lang="en-GB" sz="2000" dirty="0" err="1">
                <a:solidFill>
                  <a:schemeClr val="accent3"/>
                </a:solidFill>
                <a:latin typeface="Arial" charset="0"/>
                <a:cs typeface="Arial" charset="0"/>
              </a:rPr>
              <a:t>cont</a:t>
            </a:r>
            <a:r>
              <a:rPr lang="en-GB" sz="2000" dirty="0">
                <a:solidFill>
                  <a:schemeClr val="accent3"/>
                </a:solidFill>
                <a:latin typeface="Arial" charset="0"/>
                <a:cs typeface="Arial" charset="0"/>
              </a:rPr>
              <a:t>…)</a:t>
            </a:r>
            <a:endParaRPr lang="en-ZA" dirty="0"/>
          </a:p>
        </p:txBody>
      </p:sp>
      <p:sp>
        <p:nvSpPr>
          <p:cNvPr id="3" name="Content Placeholder 2"/>
          <p:cNvSpPr>
            <a:spLocks noGrp="1"/>
          </p:cNvSpPr>
          <p:nvPr>
            <p:ph idx="1"/>
          </p:nvPr>
        </p:nvSpPr>
        <p:spPr>
          <a:xfrm>
            <a:off x="125413" y="1298575"/>
            <a:ext cx="8793162" cy="2769989"/>
          </a:xfrm>
        </p:spPr>
        <p:txBody>
          <a:bodyPr/>
          <a:lstStyle/>
          <a:p>
            <a:pPr marL="342900" lvl="1" indent="-342900">
              <a:lnSpc>
                <a:spcPct val="150000"/>
              </a:lnSpc>
              <a:buClrTx/>
            </a:pPr>
            <a:r>
              <a:rPr lang="en-ZA" sz="2000" dirty="0"/>
              <a:t>Four methods have been identified to facilitate the payment of funds offshore:  </a:t>
            </a:r>
          </a:p>
          <a:p>
            <a:pPr marL="712788" lvl="2" indent="-350838">
              <a:lnSpc>
                <a:spcPct val="150000"/>
              </a:lnSpc>
            </a:pPr>
            <a:r>
              <a:rPr lang="en-ZA" sz="2000" dirty="0"/>
              <a:t>Payment of false invoices </a:t>
            </a:r>
          </a:p>
          <a:p>
            <a:pPr marL="712788" lvl="2" indent="-350838">
              <a:lnSpc>
                <a:spcPct val="150000"/>
              </a:lnSpc>
            </a:pPr>
            <a:r>
              <a:rPr lang="en-ZA" sz="2000" dirty="0"/>
              <a:t>Inflating invoice values </a:t>
            </a:r>
          </a:p>
          <a:p>
            <a:pPr marL="712788" lvl="2" indent="-350838">
              <a:lnSpc>
                <a:spcPct val="150000"/>
              </a:lnSpc>
            </a:pPr>
            <a:r>
              <a:rPr lang="en-ZA" sz="2000" dirty="0"/>
              <a:t>False invoices</a:t>
            </a:r>
          </a:p>
          <a:p>
            <a:pPr marL="712788" lvl="2" indent="-350838">
              <a:lnSpc>
                <a:spcPct val="150000"/>
              </a:lnSpc>
            </a:pPr>
            <a:r>
              <a:rPr lang="en-ZA" sz="2000" dirty="0"/>
              <a:t>Payment of removal in transit shipments</a:t>
            </a:r>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2</a:t>
            </a:fld>
            <a:endParaRPr lang="en-GB" dirty="0"/>
          </a:p>
        </p:txBody>
      </p:sp>
    </p:spTree>
    <p:extLst>
      <p:ext uri="{BB962C8B-B14F-4D97-AF65-F5344CB8AC3E}">
        <p14:creationId xmlns:p14="http://schemas.microsoft.com/office/powerpoint/2010/main" val="17738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Methodology – 4 examples </a:t>
            </a:r>
          </a:p>
        </p:txBody>
      </p:sp>
      <p:sp>
        <p:nvSpPr>
          <p:cNvPr id="1007619" name="Rectangle 3"/>
          <p:cNvSpPr>
            <a:spLocks noGrp="1" noChangeArrowheads="1"/>
          </p:cNvSpPr>
          <p:nvPr>
            <p:ph type="body" idx="1"/>
          </p:nvPr>
        </p:nvSpPr>
        <p:spPr>
          <a:xfrm>
            <a:off x="233917" y="872139"/>
            <a:ext cx="8727522" cy="6270947"/>
          </a:xfrm>
          <a:noFill/>
          <a:ln w="9525">
            <a:noFill/>
            <a:miter lim="800000"/>
            <a:headEnd/>
            <a:tailEnd/>
          </a:ln>
        </p:spPr>
        <p:txBody>
          <a:bodyPr vert="horz" wrap="square" lIns="0" tIns="0" rIns="0" bIns="0" numCol="1" anchor="t" anchorCtr="0" compatLnSpc="1">
            <a:prstTxWarp prst="textNoShape">
              <a:avLst/>
            </a:prstTxWarp>
            <a:spAutoFit/>
          </a:bodyPr>
          <a:lstStyle/>
          <a:p>
            <a:pPr marL="361950" indent="-361950">
              <a:lnSpc>
                <a:spcPct val="150000"/>
              </a:lnSpc>
              <a:buNone/>
            </a:pPr>
            <a:r>
              <a:rPr lang="en-ZA" sz="2000" b="1" dirty="0"/>
              <a:t>1.	False invoices </a:t>
            </a:r>
          </a:p>
          <a:p>
            <a:pPr marL="635000" lvl="4" indent="-273050">
              <a:lnSpc>
                <a:spcPct val="150000"/>
              </a:lnSpc>
              <a:buSzPct val="120000"/>
            </a:pPr>
            <a:r>
              <a:rPr lang="en-ZA" sz="1850" dirty="0"/>
              <a:t>Importer imports goods for US$5,000 and uses invoice to declare to Customs</a:t>
            </a:r>
          </a:p>
          <a:p>
            <a:pPr marL="635000" lvl="4" indent="-273050">
              <a:lnSpc>
                <a:spcPct val="150000"/>
              </a:lnSpc>
              <a:buSzPct val="120000"/>
            </a:pPr>
            <a:r>
              <a:rPr lang="en-ZA" sz="1850" dirty="0"/>
              <a:t>Payment is made at the bank for the value of US$5,000</a:t>
            </a:r>
          </a:p>
          <a:p>
            <a:pPr marL="635000" lvl="4" indent="-273050">
              <a:lnSpc>
                <a:spcPct val="150000"/>
              </a:lnSpc>
              <a:buSzPct val="120000"/>
            </a:pPr>
            <a:r>
              <a:rPr lang="en-ZA" sz="1850" dirty="0"/>
              <a:t>A different entity then uses the same invoice and makes another payment which is not declared to customs</a:t>
            </a:r>
          </a:p>
          <a:p>
            <a:pPr marL="635000" lvl="4" indent="-273050">
              <a:lnSpc>
                <a:spcPct val="150000"/>
              </a:lnSpc>
              <a:buSzPct val="120000"/>
            </a:pPr>
            <a:r>
              <a:rPr lang="en-ZA" sz="1850" dirty="0"/>
              <a:t>This impacts on VAT and Customs duty paid (only for the first shipment)</a:t>
            </a:r>
          </a:p>
          <a:p>
            <a:pPr marL="361950" lvl="2" indent="-361950">
              <a:lnSpc>
                <a:spcPct val="150000"/>
              </a:lnSpc>
              <a:buSzPct val="120000"/>
              <a:buNone/>
            </a:pPr>
            <a:endParaRPr lang="en-GB" sz="2000" b="1" dirty="0">
              <a:ea typeface="+mn-ea"/>
              <a:cs typeface="+mn-cs"/>
            </a:endParaRPr>
          </a:p>
          <a:p>
            <a:pPr marL="361950" lvl="2" indent="-361950">
              <a:lnSpc>
                <a:spcPct val="150000"/>
              </a:lnSpc>
              <a:buSzPct val="120000"/>
              <a:buNone/>
            </a:pPr>
            <a:r>
              <a:rPr lang="en-GB" sz="2000" b="1" dirty="0">
                <a:ea typeface="+mn-ea"/>
                <a:cs typeface="+mn-cs"/>
              </a:rPr>
              <a:t>2.	Inflating invoice values</a:t>
            </a:r>
          </a:p>
          <a:p>
            <a:pPr marL="635000" lvl="4" indent="-273050">
              <a:lnSpc>
                <a:spcPct val="150000"/>
              </a:lnSpc>
              <a:buSzPct val="120000"/>
            </a:pPr>
            <a:r>
              <a:rPr lang="en-ZA" sz="1850" dirty="0"/>
              <a:t>Importer imports goods for US$5,000</a:t>
            </a:r>
          </a:p>
          <a:p>
            <a:pPr marL="635000" lvl="4" indent="-273050">
              <a:lnSpc>
                <a:spcPct val="150000"/>
              </a:lnSpc>
              <a:buSzPct val="120000"/>
            </a:pPr>
            <a:r>
              <a:rPr lang="en-ZA" sz="1850" dirty="0"/>
              <a:t>Invoice is used at customs</a:t>
            </a:r>
          </a:p>
          <a:p>
            <a:pPr marL="635000" lvl="4" indent="-273050">
              <a:lnSpc>
                <a:spcPct val="150000"/>
              </a:lnSpc>
              <a:buSzPct val="120000"/>
            </a:pPr>
            <a:r>
              <a:rPr lang="en-ZA" sz="1850" dirty="0"/>
              <a:t>Invoice at the bank is however inflated to US$200,000</a:t>
            </a:r>
          </a:p>
          <a:p>
            <a:pPr marL="635000" lvl="4" indent="-273050">
              <a:lnSpc>
                <a:spcPct val="150000"/>
              </a:lnSpc>
              <a:buSzPct val="120000"/>
            </a:pPr>
            <a:r>
              <a:rPr lang="en-ZA" sz="1850" dirty="0"/>
              <a:t>Bill of entry and lading is then altered to reflect US$200,000</a:t>
            </a:r>
          </a:p>
          <a:p>
            <a:pPr marL="635000" lvl="4" indent="-273050">
              <a:lnSpc>
                <a:spcPct val="150000"/>
              </a:lnSpc>
              <a:buSzPct val="120000"/>
            </a:pPr>
            <a:r>
              <a:rPr lang="en-ZA" sz="1850" dirty="0"/>
              <a:t>Exchange control violation</a:t>
            </a:r>
          </a:p>
          <a:p>
            <a:pPr marL="149225" lvl="2" indent="0">
              <a:buNone/>
            </a:pPr>
            <a:endParaRPr lang="en-ZA" sz="2000" dirty="0"/>
          </a:p>
          <a:p>
            <a:pPr lvl="1"/>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3783151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2238" y="244020"/>
            <a:ext cx="8839200" cy="369332"/>
          </a:xfrm>
          <a:noFill/>
          <a:ln w="9525">
            <a:noFill/>
            <a:miter lim="800000"/>
            <a:headEnd/>
            <a:tailEnd/>
          </a:ln>
        </p:spPr>
        <p:txBody>
          <a:bodyPr vert="horz" wrap="square" lIns="0" tIns="0" rIns="0" bIns="0" numCol="1" anchor="ctr" anchorCtr="0" compatLnSpc="1">
            <a:prstTxWarp prst="textNoShape">
              <a:avLst/>
            </a:prstTxWarp>
            <a:spAutoFit/>
          </a:bodyPr>
          <a:lstStyle/>
          <a:p>
            <a:pPr eaLnBrk="1" hangingPunct="1"/>
            <a:r>
              <a:rPr lang="en-GB" sz="2400" dirty="0">
                <a:solidFill>
                  <a:schemeClr val="accent3"/>
                </a:solidFill>
                <a:latin typeface="Arial" charset="0"/>
                <a:cs typeface="Arial" charset="0"/>
              </a:rPr>
              <a:t>Methodology – 4 examples </a:t>
            </a:r>
          </a:p>
        </p:txBody>
      </p:sp>
      <p:sp>
        <p:nvSpPr>
          <p:cNvPr id="1007619" name="Rectangle 3"/>
          <p:cNvSpPr>
            <a:spLocks noGrp="1" noChangeArrowheads="1"/>
          </p:cNvSpPr>
          <p:nvPr>
            <p:ph type="body" idx="1"/>
          </p:nvPr>
        </p:nvSpPr>
        <p:spPr>
          <a:xfrm>
            <a:off x="199401" y="840241"/>
            <a:ext cx="8529171" cy="8082982"/>
          </a:xfrm>
          <a:noFill/>
          <a:ln w="9525">
            <a:noFill/>
            <a:miter lim="800000"/>
            <a:headEnd/>
            <a:tailEnd/>
          </a:ln>
        </p:spPr>
        <p:txBody>
          <a:bodyPr vert="horz" wrap="square" lIns="0" tIns="0" rIns="0" bIns="0" numCol="1" anchor="t" anchorCtr="0" compatLnSpc="1">
            <a:prstTxWarp prst="textNoShape">
              <a:avLst/>
            </a:prstTxWarp>
            <a:spAutoFit/>
          </a:bodyPr>
          <a:lstStyle/>
          <a:p>
            <a:pPr marL="361950" lvl="0" indent="-361950">
              <a:buNone/>
            </a:pPr>
            <a:r>
              <a:rPr lang="en-GB" sz="2000" b="1" dirty="0">
                <a:latin typeface="Arial" charset="0"/>
                <a:cs typeface="Arial" charset="0"/>
              </a:rPr>
              <a:t>3.	Payment of False Invoices</a:t>
            </a:r>
          </a:p>
          <a:p>
            <a:pPr marL="635000" lvl="4" indent="-273050">
              <a:lnSpc>
                <a:spcPct val="150000"/>
              </a:lnSpc>
              <a:buSzPct val="120000"/>
            </a:pPr>
            <a:r>
              <a:rPr lang="en-ZA" sz="1850" dirty="0"/>
              <a:t>The invoice and release notification data will correspond</a:t>
            </a:r>
          </a:p>
          <a:p>
            <a:pPr marL="635000" lvl="4" indent="-273050">
              <a:lnSpc>
                <a:spcPct val="150000"/>
              </a:lnSpc>
              <a:buSzPct val="120000"/>
            </a:pPr>
            <a:r>
              <a:rPr lang="en-ZA" sz="1850" dirty="0"/>
              <a:t>Bank will approve transfer of funds to beneficiary.</a:t>
            </a:r>
          </a:p>
          <a:p>
            <a:pPr marL="635000" lvl="4" indent="-273050">
              <a:lnSpc>
                <a:spcPct val="150000"/>
              </a:lnSpc>
              <a:buSzPct val="120000"/>
            </a:pPr>
            <a:r>
              <a:rPr lang="en-ZA" sz="1850" dirty="0"/>
              <a:t>Customs will find that the transactions never existed</a:t>
            </a:r>
          </a:p>
          <a:p>
            <a:pPr marL="635000" lvl="4" indent="-273050">
              <a:lnSpc>
                <a:spcPct val="150000"/>
              </a:lnSpc>
              <a:buSzPct val="120000"/>
            </a:pPr>
            <a:r>
              <a:rPr lang="en-ZA" sz="1850" dirty="0"/>
              <a:t>Goods were never imported</a:t>
            </a:r>
          </a:p>
          <a:p>
            <a:pPr marL="635000" lvl="4" indent="-273050">
              <a:lnSpc>
                <a:spcPct val="150000"/>
              </a:lnSpc>
              <a:buSzPct val="120000"/>
            </a:pPr>
            <a:r>
              <a:rPr lang="en-ZA" sz="1850" dirty="0"/>
              <a:t>Money was paid for nothing</a:t>
            </a:r>
            <a:endParaRPr lang="en-GB" sz="1850" dirty="0"/>
          </a:p>
          <a:p>
            <a:pPr lvl="0"/>
            <a:endParaRPr lang="en-GB" sz="2000" dirty="0">
              <a:latin typeface="Arial" charset="0"/>
              <a:cs typeface="Arial" charset="0"/>
            </a:endParaRPr>
          </a:p>
          <a:p>
            <a:pPr marL="361950" lvl="0" indent="-361950">
              <a:buNone/>
            </a:pPr>
            <a:r>
              <a:rPr lang="en-GB" sz="2000" b="1" dirty="0">
                <a:latin typeface="Arial" charset="0"/>
                <a:cs typeface="Arial" charset="0"/>
              </a:rPr>
              <a:t>4.	Payment of Removal in Transit Shipments</a:t>
            </a:r>
          </a:p>
          <a:p>
            <a:pPr marL="635000" lvl="4" indent="-273050">
              <a:lnSpc>
                <a:spcPct val="150000"/>
              </a:lnSpc>
              <a:buSzPct val="120000"/>
            </a:pPr>
            <a:r>
              <a:rPr lang="en-ZA" sz="1850" dirty="0"/>
              <a:t>Goods need to move via South Africa.</a:t>
            </a:r>
          </a:p>
          <a:p>
            <a:pPr marL="635000" lvl="4" indent="-273050">
              <a:lnSpc>
                <a:spcPct val="150000"/>
              </a:lnSpc>
              <a:buSzPct val="120000"/>
            </a:pPr>
            <a:r>
              <a:rPr lang="en-ZA" sz="1850" dirty="0"/>
              <a:t>Appoint a clearing agent to facilitate transport of goods to destination</a:t>
            </a:r>
          </a:p>
          <a:p>
            <a:pPr marL="635000" lvl="4" indent="-273050">
              <a:lnSpc>
                <a:spcPct val="150000"/>
              </a:lnSpc>
              <a:buSzPct val="120000"/>
            </a:pPr>
            <a:r>
              <a:rPr lang="en-ZA" sz="1850" dirty="0"/>
              <a:t>Clearing agent go to bank with invoice, bill of entry, bill of lading</a:t>
            </a:r>
          </a:p>
          <a:p>
            <a:pPr marL="635000" lvl="4" indent="-273050">
              <a:lnSpc>
                <a:spcPct val="150000"/>
              </a:lnSpc>
              <a:buSzPct val="120000"/>
            </a:pPr>
            <a:r>
              <a:rPr lang="en-ZA" sz="1850" dirty="0"/>
              <a:t>They will change the documents indicating that the goods are destined for South Africa</a:t>
            </a:r>
          </a:p>
          <a:p>
            <a:pPr marL="635000" lvl="4" indent="-273050">
              <a:lnSpc>
                <a:spcPct val="150000"/>
              </a:lnSpc>
              <a:buSzPct val="120000"/>
            </a:pPr>
            <a:r>
              <a:rPr lang="en-ZA" sz="1850" dirty="0"/>
              <a:t>Invoice will be inflated to facilitate capital</a:t>
            </a:r>
          </a:p>
          <a:p>
            <a:pPr marL="149225" lvl="2" indent="0">
              <a:buNone/>
            </a:pPr>
            <a:endParaRPr lang="en-GB" sz="2000" b="1" dirty="0">
              <a:effectLst>
                <a:outerShdw blurRad="38100" dist="38100" dir="2700000" algn="tl">
                  <a:srgbClr val="DDDDDD"/>
                </a:outerShdw>
              </a:effectLst>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dirty="0">
              <a:latin typeface="Arial" charset="0"/>
              <a:cs typeface="Arial" charset="0"/>
            </a:endParaRPr>
          </a:p>
          <a:p>
            <a:pPr lvl="0"/>
            <a:endParaRPr lang="en-GB" sz="2000" b="1" dirty="0">
              <a:effectLst>
                <a:outerShdw blurRad="38100" dist="38100" dir="2700000" algn="tl">
                  <a:srgbClr val="DDDDDD"/>
                </a:outerShdw>
              </a:effectLst>
            </a:endParaRPr>
          </a:p>
        </p:txBody>
      </p:sp>
    </p:spTree>
    <p:extLst>
      <p:ext uri="{BB962C8B-B14F-4D97-AF65-F5344CB8AC3E}">
        <p14:creationId xmlns:p14="http://schemas.microsoft.com/office/powerpoint/2010/main" val="1111783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2238" y="164585"/>
            <a:ext cx="8793162" cy="369332"/>
          </a:xfrm>
        </p:spPr>
        <p:txBody>
          <a:bodyPr/>
          <a:lstStyle/>
          <a:p>
            <a:r>
              <a:rPr lang="en-ZA" altLang="en-US" sz="2400" dirty="0">
                <a:solidFill>
                  <a:schemeClr val="accent3"/>
                </a:solidFill>
              </a:rPr>
              <a:t>Case Study: Description of business entity </a:t>
            </a:r>
          </a:p>
        </p:txBody>
      </p:sp>
      <p:sp>
        <p:nvSpPr>
          <p:cNvPr id="3" name="Content Placeholder 2"/>
          <p:cNvSpPr>
            <a:spLocks noGrp="1"/>
          </p:cNvSpPr>
          <p:nvPr>
            <p:ph idx="1"/>
          </p:nvPr>
        </p:nvSpPr>
        <p:spPr>
          <a:xfrm>
            <a:off x="264222" y="928080"/>
            <a:ext cx="8398237" cy="5124480"/>
          </a:xfrm>
        </p:spPr>
        <p:txBody>
          <a:bodyPr/>
          <a:lstStyle/>
          <a:p>
            <a:pPr>
              <a:lnSpc>
                <a:spcPct val="150000"/>
              </a:lnSpc>
              <a:defRPr/>
            </a:pPr>
            <a:r>
              <a:rPr lang="en-ZA" sz="1850" dirty="0"/>
              <a:t>Company X is a clearing agent/importer/courier</a:t>
            </a:r>
          </a:p>
          <a:p>
            <a:pPr marL="0" indent="0">
              <a:lnSpc>
                <a:spcPct val="150000"/>
              </a:lnSpc>
              <a:buNone/>
              <a:defRPr/>
            </a:pPr>
            <a:endParaRPr lang="en-ZA" sz="1850" dirty="0"/>
          </a:p>
          <a:p>
            <a:pPr>
              <a:lnSpc>
                <a:spcPct val="150000"/>
              </a:lnSpc>
              <a:defRPr/>
            </a:pPr>
            <a:r>
              <a:rPr lang="en-ZA" sz="1850" dirty="0"/>
              <a:t>Company X  - is utilising fronting companies (Special purpose vehicles – </a:t>
            </a:r>
          </a:p>
          <a:p>
            <a:pPr marL="361950" indent="-361950">
              <a:lnSpc>
                <a:spcPct val="150000"/>
              </a:lnSpc>
              <a:buNone/>
              <a:defRPr/>
            </a:pPr>
            <a:r>
              <a:rPr lang="en-ZA" sz="1850" dirty="0"/>
              <a:t>	SPV ‘s) to inflate forex purchases through:</a:t>
            </a:r>
          </a:p>
          <a:p>
            <a:pPr marL="635000" lvl="4" indent="-273050">
              <a:lnSpc>
                <a:spcPct val="150000"/>
              </a:lnSpc>
              <a:buSzPct val="120000"/>
              <a:defRPr/>
            </a:pPr>
            <a:r>
              <a:rPr lang="en-ZA" sz="1850" dirty="0"/>
              <a:t>paying imports that were originally undervalued when cleared by Customs or</a:t>
            </a:r>
          </a:p>
          <a:p>
            <a:pPr marL="635000" lvl="4" indent="-273050">
              <a:lnSpc>
                <a:spcPct val="150000"/>
              </a:lnSpc>
              <a:buSzPct val="120000"/>
              <a:defRPr/>
            </a:pPr>
            <a:r>
              <a:rPr lang="en-ZA" sz="1850" dirty="0"/>
              <a:t>export money outside RSA via fraudulent declaration of imports to various banking institutions</a:t>
            </a:r>
          </a:p>
          <a:p>
            <a:pPr marL="635000" lvl="4" indent="-273050">
              <a:lnSpc>
                <a:spcPct val="150000"/>
              </a:lnSpc>
              <a:buSzPct val="120000"/>
              <a:defRPr/>
            </a:pPr>
            <a:endParaRPr lang="en-ZA" sz="1850" dirty="0"/>
          </a:p>
          <a:p>
            <a:pPr marL="482600" lvl="3" indent="-273050">
              <a:lnSpc>
                <a:spcPct val="150000"/>
              </a:lnSpc>
              <a:buSzPct val="120000"/>
              <a:defRPr/>
            </a:pPr>
            <a:r>
              <a:rPr lang="en-ZA" sz="1850" dirty="0"/>
              <a:t>SARS believes that the sole director of company X is using the identities of various employees in Company X to register companies as importers. Most of these companies import textiles.   </a:t>
            </a:r>
          </a:p>
        </p:txBody>
      </p:sp>
    </p:spTree>
    <p:extLst>
      <p:ext uri="{BB962C8B-B14F-4D97-AF65-F5344CB8AC3E}">
        <p14:creationId xmlns:p14="http://schemas.microsoft.com/office/powerpoint/2010/main" val="2179032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US" dirty="0"/>
              <a:t>Project Plan</a:t>
            </a:r>
            <a:endParaRPr lang="en-ZA" dirty="0"/>
          </a:p>
        </p:txBody>
      </p:sp>
      <p:sp>
        <p:nvSpPr>
          <p:cNvPr id="3" name="Content Placeholder 2"/>
          <p:cNvSpPr>
            <a:spLocks noGrp="1"/>
          </p:cNvSpPr>
          <p:nvPr>
            <p:ph idx="1"/>
          </p:nvPr>
        </p:nvSpPr>
        <p:spPr>
          <a:xfrm>
            <a:off x="125413" y="1298575"/>
            <a:ext cx="8793162" cy="4685898"/>
          </a:xfrm>
        </p:spPr>
        <p:txBody>
          <a:bodyPr/>
          <a:lstStyle/>
          <a:p>
            <a:pPr marL="0" indent="0">
              <a:buNone/>
            </a:pPr>
            <a:r>
              <a:rPr lang="en-US" sz="2000" dirty="0"/>
              <a:t>You are required to draft a project plan addressing the following criteria (in a presentation format – </a:t>
            </a:r>
            <a:r>
              <a:rPr lang="en-US" sz="2000" b="1" dirty="0">
                <a:solidFill>
                  <a:srgbClr val="FF0000"/>
                </a:solidFill>
              </a:rPr>
              <a:t>no more than 10 slides with the detailed project plan in the handout</a:t>
            </a:r>
            <a:r>
              <a:rPr lang="en-US" sz="2000" dirty="0"/>
              <a:t>)</a:t>
            </a:r>
          </a:p>
          <a:p>
            <a:pPr marL="0" indent="0">
              <a:buNone/>
            </a:pPr>
            <a:endParaRPr lang="en-US" sz="2000" dirty="0"/>
          </a:p>
          <a:p>
            <a:pPr marL="0" indent="0">
              <a:buNone/>
            </a:pPr>
            <a:endParaRPr lang="en-US" sz="2000" dirty="0"/>
          </a:p>
          <a:p>
            <a:r>
              <a:rPr lang="en-US" sz="2000" dirty="0"/>
              <a:t>The project plan must include the following:</a:t>
            </a:r>
          </a:p>
          <a:p>
            <a:pPr lvl="3"/>
            <a:r>
              <a:rPr lang="en-US" sz="2000" dirty="0"/>
              <a:t>Objectives</a:t>
            </a:r>
          </a:p>
          <a:p>
            <a:pPr lvl="3"/>
            <a:r>
              <a:rPr lang="en-US" sz="2000" dirty="0"/>
              <a:t>Scope</a:t>
            </a:r>
          </a:p>
          <a:p>
            <a:pPr lvl="3"/>
            <a:r>
              <a:rPr lang="en-US" sz="2000" dirty="0"/>
              <a:t>Key milestones (list 3 relating to the forensic investigation</a:t>
            </a:r>
            <a:r>
              <a:rPr lang="en-US" sz="1850" dirty="0"/>
              <a:t>). </a:t>
            </a:r>
          </a:p>
          <a:p>
            <a:pPr marL="303212" lvl="3" indent="0">
              <a:buNone/>
            </a:pPr>
            <a:endParaRPr lang="en-US" sz="1850" dirty="0"/>
          </a:p>
          <a:p>
            <a:pPr marL="0" indent="0">
              <a:buNone/>
            </a:pPr>
            <a:endParaRPr lang="en-US" dirty="0"/>
          </a:p>
          <a:p>
            <a:pPr marL="0" indent="0">
              <a:buNone/>
            </a:pPr>
            <a:endParaRPr lang="en-US" sz="1850" dirty="0"/>
          </a:p>
          <a:p>
            <a:pPr marL="457200" indent="-457200">
              <a:buAutoNum type="arabicPeriod" startAt="2"/>
            </a:pPr>
            <a:endParaRPr lang="en-US" sz="1850" dirty="0"/>
          </a:p>
          <a:p>
            <a:pPr marL="457200" indent="-457200">
              <a:buAutoNum type="arabicPeriod" startAt="2"/>
            </a:pPr>
            <a:endParaRPr lang="en-US" sz="1850" dirty="0"/>
          </a:p>
          <a:p>
            <a:pPr marL="0" indent="0">
              <a:buNone/>
            </a:pPr>
            <a:endParaRPr lang="en-US" sz="1850" dirty="0"/>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6</a:t>
            </a:fld>
            <a:endParaRPr lang="en-GB" dirty="0"/>
          </a:p>
        </p:txBody>
      </p:sp>
    </p:spTree>
    <p:extLst>
      <p:ext uri="{BB962C8B-B14F-4D97-AF65-F5344CB8AC3E}">
        <p14:creationId xmlns:p14="http://schemas.microsoft.com/office/powerpoint/2010/main" val="3150514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ZA" dirty="0"/>
              <a:t>Project Plan</a:t>
            </a:r>
          </a:p>
        </p:txBody>
      </p:sp>
      <p:sp>
        <p:nvSpPr>
          <p:cNvPr id="3" name="Content Placeholder 2"/>
          <p:cNvSpPr>
            <a:spLocks noGrp="1"/>
          </p:cNvSpPr>
          <p:nvPr>
            <p:ph idx="1"/>
          </p:nvPr>
        </p:nvSpPr>
        <p:spPr>
          <a:xfrm>
            <a:off x="0" y="781387"/>
            <a:ext cx="8793162" cy="5693866"/>
          </a:xfrm>
        </p:spPr>
        <p:txBody>
          <a:bodyPr/>
          <a:lstStyle/>
          <a:p>
            <a:pPr marL="301625" lvl="3" indent="-215900">
              <a:buNone/>
            </a:pPr>
            <a:r>
              <a:rPr lang="en-US" sz="1850" b="1" dirty="0"/>
              <a:t>The  following must be taken into account when drafting the plan</a:t>
            </a:r>
          </a:p>
          <a:p>
            <a:pPr marL="457200" indent="-457200">
              <a:buSzPct val="100000"/>
              <a:buFont typeface="+mj-lt"/>
              <a:buAutoNum type="arabicPeriod"/>
            </a:pPr>
            <a:r>
              <a:rPr lang="en-US" sz="1850" dirty="0"/>
              <a:t>Scope : how would you go about scoping this project (tax years and various tax types) – the current data available to you per SARS systems:</a:t>
            </a:r>
          </a:p>
          <a:p>
            <a:pPr marL="712788" lvl="3" indent="-409575"/>
            <a:r>
              <a:rPr lang="en-US" sz="1850" dirty="0"/>
              <a:t>Income tax</a:t>
            </a:r>
          </a:p>
          <a:p>
            <a:pPr marL="712788" lvl="3" indent="-409575"/>
            <a:r>
              <a:rPr lang="en-US" sz="1850" dirty="0"/>
              <a:t>PAYE including recons</a:t>
            </a:r>
          </a:p>
          <a:p>
            <a:pPr marL="712788" lvl="3" indent="-409575"/>
            <a:r>
              <a:rPr lang="en-US" sz="1850" dirty="0"/>
              <a:t>VAT and</a:t>
            </a:r>
          </a:p>
          <a:p>
            <a:pPr marL="712788" lvl="3" indent="-409575"/>
            <a:r>
              <a:rPr lang="en-US" sz="1850" dirty="0"/>
              <a:t>Customs data relating to all imports and exports</a:t>
            </a:r>
          </a:p>
          <a:p>
            <a:pPr marL="457200" indent="-457200">
              <a:buSzPct val="100000"/>
              <a:buFont typeface="+mj-lt"/>
              <a:buAutoNum type="arabicPeriod"/>
            </a:pPr>
            <a:r>
              <a:rPr lang="en-US" sz="1850" dirty="0"/>
              <a:t>Information gathering (3</a:t>
            </a:r>
            <a:r>
              <a:rPr lang="en-US" sz="1850" baseline="30000" dirty="0"/>
              <a:t>rd</a:t>
            </a:r>
            <a:r>
              <a:rPr lang="en-US" sz="1850" dirty="0"/>
              <a:t> parties include, FIC, SARB, various banks, asset tracing and international company searches). </a:t>
            </a:r>
          </a:p>
          <a:p>
            <a:pPr marL="457200" indent="-457200">
              <a:buSzPct val="100000"/>
              <a:buFont typeface="+mj-lt"/>
              <a:buAutoNum type="arabicPeriod"/>
            </a:pPr>
            <a:r>
              <a:rPr lang="en-US" sz="1850" dirty="0"/>
              <a:t>Once the above is </a:t>
            </a:r>
            <a:r>
              <a:rPr lang="en-US" sz="1850" dirty="0" err="1"/>
              <a:t>finalised</a:t>
            </a:r>
            <a:r>
              <a:rPr lang="en-US" sz="1850" dirty="0"/>
              <a:t> the full scope of the project relating to the various taxpayers are approximately 150 entities and 2 individuals. </a:t>
            </a:r>
          </a:p>
          <a:p>
            <a:pPr marL="457200" indent="-457200">
              <a:buSzPct val="100000"/>
              <a:buFont typeface="+mj-lt"/>
              <a:buAutoNum type="arabicPeriod"/>
            </a:pPr>
            <a:r>
              <a:rPr lang="en-US" sz="1850" dirty="0"/>
              <a:t>Address the investigation technique  that according to you will yield the best result in the gathering of documents : Possible tax inquiry, possible search and seizure, possible request for information in terms of the TAA Act . </a:t>
            </a:r>
          </a:p>
          <a:p>
            <a:pPr marL="457200" indent="-457200">
              <a:buSzPct val="100000"/>
              <a:buFont typeface="+mj-lt"/>
              <a:buAutoNum type="arabicPeriod"/>
            </a:pPr>
            <a:r>
              <a:rPr lang="en-US" sz="1850" dirty="0"/>
              <a:t>Address all aspects of document management, forensic analysis, final product required to address all the tax risks listed in the case study. </a:t>
            </a:r>
          </a:p>
          <a:p>
            <a:pPr marL="457200" indent="-457200">
              <a:buSzPct val="100000"/>
              <a:buFont typeface="+mj-lt"/>
              <a:buAutoNum type="arabicPeriod"/>
            </a:pPr>
            <a:r>
              <a:rPr lang="en-US" sz="1850" dirty="0"/>
              <a:t>Give an example of a calculation that would address – Income tax, VAT, PAYE, UIF, SDL, STC/Dividend tax, Assets, Customs</a:t>
            </a:r>
          </a:p>
          <a:p>
            <a:pPr marL="457200" indent="-457200">
              <a:buSzPct val="100000"/>
              <a:buFont typeface="+mj-lt"/>
              <a:buAutoNum type="arabicPeriod"/>
            </a:pPr>
            <a:r>
              <a:rPr lang="en-US" sz="1850" dirty="0"/>
              <a:t>Asset valuation and Collections plan</a:t>
            </a:r>
          </a:p>
          <a:p>
            <a:pPr marL="457200" indent="-457200">
              <a:buSzPct val="100000"/>
              <a:buFont typeface="+mj-lt"/>
              <a:buAutoNum type="arabicPeriod"/>
            </a:pPr>
            <a:r>
              <a:rPr lang="en-US" sz="1850" dirty="0"/>
              <a:t>Transfer of skills between SARS and the forensic firm</a:t>
            </a:r>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7</a:t>
            </a:fld>
            <a:endParaRPr lang="en-GB" dirty="0"/>
          </a:p>
        </p:txBody>
      </p:sp>
    </p:spTree>
    <p:extLst>
      <p:ext uri="{BB962C8B-B14F-4D97-AF65-F5344CB8AC3E}">
        <p14:creationId xmlns:p14="http://schemas.microsoft.com/office/powerpoint/2010/main" val="3151224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238" y="203057"/>
            <a:ext cx="8793162" cy="292388"/>
          </a:xfrm>
        </p:spPr>
        <p:txBody>
          <a:bodyPr/>
          <a:lstStyle/>
          <a:p>
            <a:r>
              <a:rPr lang="en-US" dirty="0"/>
              <a:t>Project Plan</a:t>
            </a:r>
            <a:endParaRPr lang="en-ZA" dirty="0"/>
          </a:p>
        </p:txBody>
      </p:sp>
      <p:sp>
        <p:nvSpPr>
          <p:cNvPr id="3" name="Content Placeholder 2"/>
          <p:cNvSpPr>
            <a:spLocks noGrp="1"/>
          </p:cNvSpPr>
          <p:nvPr>
            <p:ph idx="1"/>
          </p:nvPr>
        </p:nvSpPr>
        <p:spPr>
          <a:xfrm>
            <a:off x="125413" y="1298575"/>
            <a:ext cx="8793162" cy="5109091"/>
          </a:xfrm>
        </p:spPr>
        <p:txBody>
          <a:bodyPr/>
          <a:lstStyle/>
          <a:p>
            <a:pPr marL="0" indent="0">
              <a:buNone/>
            </a:pPr>
            <a:r>
              <a:rPr lang="en-US" dirty="0"/>
              <a:t>7.	</a:t>
            </a:r>
            <a:r>
              <a:rPr lang="en-US" sz="2000" dirty="0"/>
              <a:t>The project plan must include the following limitations:</a:t>
            </a:r>
          </a:p>
          <a:p>
            <a:pPr marL="0" indent="0">
              <a:buNone/>
            </a:pPr>
            <a:endParaRPr lang="en-US" sz="2000" dirty="0"/>
          </a:p>
          <a:p>
            <a:pPr marL="1073150" indent="-808038"/>
            <a:r>
              <a:rPr lang="en-US" sz="2000" dirty="0"/>
              <a:t>Budget for forensic work:	R2,500,000.00 (VAT </a:t>
            </a:r>
            <a:r>
              <a:rPr lang="en-US" sz="2000" dirty="0" err="1"/>
              <a:t>incl</a:t>
            </a:r>
            <a:r>
              <a:rPr lang="en-US" sz="2000" dirty="0"/>
              <a:t>)</a:t>
            </a:r>
          </a:p>
          <a:p>
            <a:pPr marL="1073150" indent="-808038"/>
            <a:r>
              <a:rPr lang="en-US" sz="2000" dirty="0"/>
              <a:t>SARS Audit resources (9 members)</a:t>
            </a:r>
          </a:p>
          <a:p>
            <a:pPr marL="1323975" lvl="4" indent="-808038"/>
            <a:r>
              <a:rPr lang="en-US" sz="2000" dirty="0"/>
              <a:t>1 Specialist (tax )</a:t>
            </a:r>
          </a:p>
          <a:p>
            <a:pPr marL="1323975" lvl="4" indent="-808038"/>
            <a:r>
              <a:rPr lang="en-US" sz="2000" dirty="0"/>
              <a:t>Team of 8 civil investigators (it is important that there is a transfer of skills between SARS and the forensic firm)</a:t>
            </a:r>
          </a:p>
          <a:p>
            <a:pPr marL="1073150" indent="-808038"/>
            <a:r>
              <a:rPr lang="en-US" sz="2000" dirty="0"/>
              <a:t>SARS legal resources available (4 members)</a:t>
            </a:r>
          </a:p>
          <a:p>
            <a:pPr marL="1323975" lvl="4" indent="-808038"/>
            <a:r>
              <a:rPr lang="en-US" sz="2000" dirty="0"/>
              <a:t>1 Junior Counsel and external legal firm</a:t>
            </a:r>
          </a:p>
          <a:p>
            <a:pPr marL="1323975" lvl="4" indent="-808038"/>
            <a:r>
              <a:rPr lang="en-US" sz="2000" dirty="0"/>
              <a:t>1 partner</a:t>
            </a:r>
          </a:p>
          <a:p>
            <a:pPr marL="1323975" lvl="4" indent="-808038"/>
            <a:r>
              <a:rPr lang="en-US" sz="2000" dirty="0"/>
              <a:t>2 - 2nd year legal article clerks </a:t>
            </a:r>
          </a:p>
          <a:p>
            <a:pPr marL="265112" indent="0">
              <a:buNone/>
            </a:pPr>
            <a:endParaRPr lang="en-US" sz="2000" dirty="0"/>
          </a:p>
          <a:p>
            <a:pPr marL="1073150" indent="-808038"/>
            <a:r>
              <a:rPr lang="en-US" sz="2000" dirty="0"/>
              <a:t>Timeline : 6 months from </a:t>
            </a:r>
            <a:r>
              <a:rPr lang="en-US" sz="2000"/>
              <a:t>project plan </a:t>
            </a:r>
            <a:r>
              <a:rPr lang="en-US" sz="2000" dirty="0"/>
              <a:t>until assessment raised per SARS systems</a:t>
            </a:r>
          </a:p>
          <a:p>
            <a:pPr marL="0" indent="0">
              <a:buNone/>
            </a:pPr>
            <a:r>
              <a:rPr lang="en-US" sz="2000" dirty="0"/>
              <a:t>	</a:t>
            </a:r>
          </a:p>
          <a:p>
            <a:pPr>
              <a:buAutoNum type="arabicPeriod" startAt="6"/>
            </a:pPr>
            <a:endParaRPr lang="en-US" dirty="0"/>
          </a:p>
          <a:p>
            <a:endParaRPr lang="en-ZA" dirty="0"/>
          </a:p>
        </p:txBody>
      </p:sp>
      <p:sp>
        <p:nvSpPr>
          <p:cNvPr id="4" name="Slide Number Placeholder 3"/>
          <p:cNvSpPr>
            <a:spLocks noGrp="1"/>
          </p:cNvSpPr>
          <p:nvPr>
            <p:ph type="sldNum" sz="quarter" idx="10"/>
          </p:nvPr>
        </p:nvSpPr>
        <p:spPr/>
        <p:txBody>
          <a:bodyPr/>
          <a:lstStyle/>
          <a:p>
            <a:pPr>
              <a:defRPr/>
            </a:pPr>
            <a:fld id="{56236A0D-6FF0-44A4-B06F-E01A2E072069}" type="slidenum">
              <a:rPr lang="en-GB" smtClean="0"/>
              <a:pPr>
                <a:defRPr/>
              </a:pPr>
              <a:t>8</a:t>
            </a:fld>
            <a:endParaRPr lang="en-GB" dirty="0"/>
          </a:p>
        </p:txBody>
      </p:sp>
    </p:spTree>
    <p:extLst>
      <p:ext uri="{BB962C8B-B14F-4D97-AF65-F5344CB8AC3E}">
        <p14:creationId xmlns:p14="http://schemas.microsoft.com/office/powerpoint/2010/main" val="788667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5556&quot;/&gt;&lt;partner val=&quot;53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 val=&quot;.&quot;&gt;.&lt;/m_chDecimalSymbol&gt;&lt;m_nGroupingDigits val=&quot;3&quot;/&gt;&lt;m_chGroupingSymbol val=&quot;,&quot;&gt;,&lt;/m_chGroupingSymbol&gt;&lt;/m_precDefault&gt;&lt;/CDefaultPrec&gt;&lt;/root&gt;"/>
  <p:tag name="THINKCELLUNDODONOTDELETE" val="71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SCm5jT94dkWYSz3eIQg9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9VzwVlcr.0e3W1C.Q2UNG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_u1iTKo88E2tQNcB1cRRKw"/>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3345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8669</TotalTime>
  <Words>1145</Words>
  <Application>Microsoft Office PowerPoint</Application>
  <PresentationFormat>Custom</PresentationFormat>
  <Paragraphs>151</Paragraphs>
  <Slides>11</Slides>
  <Notes>4</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11</vt:i4>
      </vt:variant>
    </vt:vector>
  </HeadingPairs>
  <TitlesOfParts>
    <vt:vector size="16" baseType="lpstr">
      <vt:lpstr>Arial</vt:lpstr>
      <vt:lpstr>Lucida Sans</vt:lpstr>
      <vt:lpstr>Times New Roman</vt:lpstr>
      <vt:lpstr>Wingdings</vt:lpstr>
      <vt:lpstr>Template</vt:lpstr>
      <vt:lpstr>Annexure E1: Case Study      </vt:lpstr>
      <vt:lpstr>Introduction</vt:lpstr>
      <vt:lpstr>Introduction (cont…)</vt:lpstr>
      <vt:lpstr>Methodology – 4 examples </vt:lpstr>
      <vt:lpstr>Methodology – 4 examples </vt:lpstr>
      <vt:lpstr>Case Study: Description of business entity </vt:lpstr>
      <vt:lpstr>Project Plan</vt:lpstr>
      <vt:lpstr>Project Plan</vt:lpstr>
      <vt:lpstr>Project Plan</vt:lpstr>
      <vt:lpstr>Valuation</vt:lpstr>
      <vt:lpstr>Valuation</vt:lpstr>
    </vt:vector>
  </TitlesOfParts>
  <Company>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Corporate</dc:creator>
  <cp:keywords>Message Universal Template A4</cp:keywords>
  <dc:description>Version 1.1</dc:description>
  <cp:lastModifiedBy>Sello Ngobeni</cp:lastModifiedBy>
  <cp:revision>406</cp:revision>
  <cp:lastPrinted>2018-11-15T06:53:14Z</cp:lastPrinted>
  <dcterms:created xsi:type="dcterms:W3CDTF">2007-05-10T09:05:30Z</dcterms:created>
  <dcterms:modified xsi:type="dcterms:W3CDTF">2024-08-28T05:59:49Z</dcterms:modified>
  <cp:category>POT - A4</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niversal Objects">
    <vt:bool>true</vt:bool>
  </property>
  <property fmtid="{D5CDD505-2E9C-101B-9397-08002B2CF9AE}" pid="3" name="McKPaperSize">
    <vt:lpwstr>A4</vt:lpwstr>
  </property>
  <property fmtid="{D5CDD505-2E9C-101B-9397-08002B2CF9AE}" pid="4" name="NotesPageLayout">
    <vt:lpwstr>Message</vt:lpwstr>
  </property>
  <property fmtid="{D5CDD505-2E9C-101B-9397-08002B2CF9AE}" pid="5" name="docid">
    <vt:lpwstr/>
  </property>
  <property fmtid="{D5CDD505-2E9C-101B-9397-08002B2CF9AE}" pid="6" name="Event">
    <vt:lpwstr/>
  </property>
  <property fmtid="{D5CDD505-2E9C-101B-9397-08002B2CF9AE}" pid="7" name="Delivery Date">
    <vt:lpwstr>Presentation to _x000d_
Parliament Committee on Finance_x000d_
15 May 2007</vt:lpwstr>
  </property>
  <property fmtid="{D5CDD505-2E9C-101B-9397-08002B2CF9AE}" pid="8" name="DocIDPosition">
    <vt:i4>0</vt:i4>
  </property>
  <property fmtid="{D5CDD505-2E9C-101B-9397-08002B2CF9AE}" pid="9" name="DocIDinTitle">
    <vt:bool>true</vt:bool>
  </property>
  <property fmtid="{D5CDD505-2E9C-101B-9397-08002B2CF9AE}" pid="10" name="DocIDinSlide">
    <vt:bool>true</vt:bool>
  </property>
  <property fmtid="{D5CDD505-2E9C-101B-9397-08002B2CF9AE}" pid="11" name="Title">
    <vt:lpwstr>Slide 0</vt:lpwstr>
  </property>
  <property fmtid="{D5CDD505-2E9C-101B-9397-08002B2CF9AE}" pid="12" name="Final">
    <vt:bool>true</vt:bool>
  </property>
</Properties>
</file>